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9418F7-DCF2-4350-98C0-D599371BC83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 nodeType="withEffect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E1489-C69B-4CD5-AB0A-07829DC0684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CB890-FAEF-485D-8B0D-1AA8E7EEFBE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A590A-7A7B-4A86-BE8A-97BF3B139CC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16B8C-F9EE-4D28-ACF7-90F84B86348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A66F8-174D-4788-9739-167F49BC476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5E4B4-9848-419C-9CD7-C1648AECFC0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8AF79-9744-4448-BEDA-BA9924A2E07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7BEE-1AA3-4448-BAE4-5B858E60BEA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B4327-E0E2-4241-A8D0-46333753F05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5CFDF-AD8D-46E6-8F0B-B359A860D73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t-IT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it-IT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it-IT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0931157-11BE-41C3-9265-4DACA8D5A3DA}" type="slidenum">
              <a:rPr lang="it-IT"/>
              <a:pPr/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 nodeType="withEffect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BENE</a:t>
            </a:r>
            <a:endParaRPr lang="it-IT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Adversus</a:t>
            </a: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Nietzsche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400600"/>
          </a:xfrm>
        </p:spPr>
        <p:txBody>
          <a:bodyPr/>
          <a:lstStyle/>
          <a:p>
            <a:r>
              <a:rPr lang="it-IT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Dioniso </a:t>
            </a:r>
            <a:br>
              <a:rPr lang="it-IT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 </a:t>
            </a:r>
            <a:br>
              <a:rPr lang="it-IT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crocifisso</a:t>
            </a:r>
            <a:endParaRPr lang="it-IT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491880" y="609329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Ecce homo. Come si diventa ciò che si è.</a:t>
            </a:r>
            <a:endParaRPr lang="it-IT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spirito dionisiaco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31540" y="227687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 di sì alla vita</a:t>
            </a:r>
            <a:endParaRPr lang="it-IT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393305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Passione </a:t>
            </a:r>
            <a:endParaRPr lang="it-I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940152" y="400506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Forza </a:t>
            </a:r>
            <a:endParaRPr lang="it-I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267744" y="494116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 </a:t>
            </a:r>
            <a:endParaRPr lang="it-I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788024" y="5517232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Volontà di potenza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di là del bene e del male</a:t>
            </a:r>
            <a:endPara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3548" y="2204864"/>
            <a:ext cx="8136904" cy="2496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it-IT" sz="3200" dirty="0" smtClean="0"/>
              <a:t>«Il peggiore e più ostinato  e pericoloso di tutti gli errori sia stato, fino a oggi, un errore da dogmatici, vale  a dire l’invenzione platonica del puro spirito e del bene in sé». 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03548" y="69269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Nietzsche accosta Platone a Cristo.</a:t>
            </a:r>
          </a:p>
          <a:p>
            <a:pPr algn="just"/>
            <a:r>
              <a:rPr lang="it-IT" sz="4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Altrove a Cristo accosta </a:t>
            </a:r>
            <a:r>
              <a:rPr lang="it-IT" sz="4000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</a:t>
            </a:r>
            <a:r>
              <a:rPr lang="it-IT" sz="4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definisce anche lui un </a:t>
            </a:r>
            <a:r>
              <a:rPr lang="it-IT" sz="40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idiota.</a:t>
            </a:r>
            <a:endParaRPr lang="it-IT" sz="4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47564" y="3140968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L’idea di Platone, di Cristo e di </a:t>
            </a:r>
            <a:r>
              <a:rPr lang="it-IT" sz="4000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</a:t>
            </a:r>
            <a:r>
              <a:rPr lang="it-IT" sz="4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è la medesima: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4581128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Identificare la verità non con la vita e il mondo ma con il bene.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76470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Il bene non si rintraccia nel mondo ma in un’altra dimensione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75556" y="249289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Platone lo chiama </a:t>
            </a:r>
            <a:r>
              <a:rPr lang="it-IT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mondo delle idee</a:t>
            </a:r>
            <a:endParaRPr lang="it-IT" sz="4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9692" y="3789040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Cristo </a:t>
            </a:r>
            <a:r>
              <a:rPr lang="it-IT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regno dei cieli</a:t>
            </a:r>
            <a:endParaRPr lang="it-IT" sz="4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67744" y="5157192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err="1" smtClean="0"/>
              <a:t>Kant</a:t>
            </a:r>
            <a:r>
              <a:rPr lang="it-IT" sz="4000" dirty="0" smtClean="0"/>
              <a:t> </a:t>
            </a:r>
            <a:r>
              <a:rPr lang="it-IT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mondo morale</a:t>
            </a:r>
            <a:endParaRPr lang="it-IT" sz="4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87624" y="2276872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/>
              <a:t>Bene o volontà di potenza</a:t>
            </a:r>
            <a:endParaRPr lang="it-IT" sz="4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3573016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/>
              <a:t>Trascendenza o questo mondo</a:t>
            </a:r>
            <a:endParaRPr lang="it-IT" sz="4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339752" y="4941168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/>
              <a:t>Anima o vita fisica</a:t>
            </a:r>
            <a:endParaRPr lang="it-IT" sz="4400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811288"/>
          </a:xfrm>
        </p:spPr>
        <p:txBody>
          <a:bodyPr/>
          <a:lstStyle/>
          <a:p>
            <a:r>
              <a:rPr lang="it-IT" dirty="0" smtClean="0"/>
              <a:t>La battaglia ha per oggetto il bene in sé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6059760"/>
          </a:xfrm>
        </p:spPr>
        <p:txBody>
          <a:bodyPr/>
          <a:lstStyle/>
          <a:p>
            <a:r>
              <a:rPr lang="it-IT" dirty="0" smtClean="0"/>
              <a:t>Il fondamento del mondo, secondo Nietzsche, non è il bene ma la forza,</a:t>
            </a:r>
            <a:br>
              <a:rPr lang="it-IT" dirty="0" smtClean="0"/>
            </a:br>
            <a:r>
              <a:rPr lang="it-IT" dirty="0" smtClean="0"/>
              <a:t>la volontà di potenza.</a:t>
            </a:r>
            <a:br>
              <a:rPr lang="it-IT" dirty="0" smtClean="0"/>
            </a:br>
            <a:r>
              <a:rPr lang="it-IT" dirty="0" smtClean="0"/>
              <a:t>È la vita, </a:t>
            </a:r>
            <a:br>
              <a:rPr lang="it-IT" dirty="0" smtClean="0"/>
            </a:br>
            <a:r>
              <a:rPr lang="it-IT" dirty="0" smtClean="0"/>
              <a:t>che è volontà di potenza,</a:t>
            </a:r>
            <a:br>
              <a:rPr lang="it-IT" dirty="0" smtClean="0"/>
            </a:br>
            <a:r>
              <a:rPr lang="it-IT" dirty="0" smtClean="0"/>
              <a:t>che sta</a:t>
            </a:r>
            <a:br>
              <a:rPr lang="it-IT" dirty="0" smtClean="0"/>
            </a:br>
            <a:r>
              <a:rPr lang="it-IT" b="1" i="1" dirty="0" smtClean="0"/>
              <a:t>al di là del bene e del male.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979640"/>
          </a:xfrm>
        </p:spPr>
        <p:txBody>
          <a:bodyPr/>
          <a:lstStyle/>
          <a:p>
            <a:r>
              <a:rPr lang="it-IT" dirty="0" smtClean="0"/>
              <a:t>E allora perché preferire il bene al posto del male?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Perché la verità</a:t>
            </a:r>
            <a:br>
              <a:rPr lang="it-IT" dirty="0" smtClean="0"/>
            </a:br>
            <a:r>
              <a:rPr lang="it-IT" dirty="0" smtClean="0"/>
              <a:t>al posto della menzogna?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476672"/>
            <a:ext cx="8064896" cy="549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it-IT" sz="2400" dirty="0" smtClean="0"/>
              <a:t>«Nonostante il valore che può essere attribuito al vero, al verace, al disinteressato, c'è la possibilità che debba ascriversi all'apparenza, alla volontà di illusione, all'interesse personale e alla </a:t>
            </a:r>
            <a:r>
              <a:rPr lang="it-IT" sz="2400" dirty="0" err="1" smtClean="0"/>
              <a:t>cupidità</a:t>
            </a:r>
            <a:r>
              <a:rPr lang="it-IT" sz="2400" dirty="0" smtClean="0"/>
              <a:t>, un valore superiore e più fondamentale per ogni vita... La falsità di un giudizio non è ancora, per noi, un'obiezione contro di esso... La questione è fino a che punto questo giudizio promuova e conservi la vita, conservi la specie e forse addirittura concorra al suo sviluppo; e noi siamo fondamentalmente propensi ad affermare che i giudizi più falsi sono per noi i più indispensabili... </a:t>
            </a: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Ammettere la non verità come condizione della vita: ciò indubbiamente significa metterci pericolosamente in contrasto con i consueti sentimenti di valore: e una filosofia che osa questo si pone, già soltanto per ciò, al di là del bene e del male</a:t>
            </a:r>
            <a:r>
              <a:rPr lang="it-IT" sz="2400" dirty="0" smtClean="0"/>
              <a:t>».</a:t>
            </a:r>
            <a:endParaRPr lang="it-IT" sz="24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4644008" y="609329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</a:t>
            </a:r>
            <a:r>
              <a:rPr lang="it-IT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là del bene e del male</a:t>
            </a:r>
            <a:endParaRPr lang="it-IT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9572" y="1988840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dirty="0" smtClean="0"/>
              <a:t>«la vita è </a:t>
            </a:r>
            <a:r>
              <a:rPr lang="it-IT" sz="3600" i="1" dirty="0" smtClean="0"/>
              <a:t>essenzialmente </a:t>
            </a:r>
            <a:r>
              <a:rPr lang="it-IT" sz="3600" dirty="0" smtClean="0"/>
              <a:t>appropriazione, offesa, sopraffazione di tutto quanto è</a:t>
            </a:r>
            <a:r>
              <a:rPr lang="it-IT" sz="3600" baseline="-25000" dirty="0" smtClean="0"/>
              <a:t> </a:t>
            </a:r>
            <a:r>
              <a:rPr lang="it-IT" sz="3600" dirty="0" smtClean="0"/>
              <a:t>estraneo e più debole, oppressione, durezza, imposizione di forme proprie</a:t>
            </a:r>
            <a:r>
              <a:rPr lang="it-IT" sz="3600" dirty="0" smtClean="0"/>
              <a:t>».</a:t>
            </a:r>
            <a:endParaRPr lang="it-IT" sz="3600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Ecco il fondamento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99992" y="450912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</a:t>
            </a:r>
            <a:r>
              <a:rPr lang="it-IT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là del bene e del male</a:t>
            </a:r>
            <a:endParaRPr lang="it-IT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9552" y="1025441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Il bene è solo una mistificazione  della forza come pensava Nietzsche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4265801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Oppure ha una consistenza oggettiva come pensava Platone</a:t>
            </a:r>
            <a:endParaRPr lang="it-IT" dirty="0"/>
          </a:p>
        </p:txBody>
      </p:sp>
      <p:sp>
        <p:nvSpPr>
          <p:cNvPr id="7" name="? 6">
            <a:hlinkClick r:id="" action="ppaction://noaction" highlightClick="1"/>
          </p:cNvPr>
          <p:cNvSpPr/>
          <p:nvPr/>
        </p:nvSpPr>
        <p:spPr>
          <a:xfrm>
            <a:off x="2699792" y="1160748"/>
            <a:ext cx="3744416" cy="4536504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211960" y="508518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</a:t>
            </a:r>
            <a:r>
              <a:rPr lang="it-IT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là del bene e del male</a:t>
            </a:r>
            <a:endParaRPr lang="it-IT" sz="2800" dirty="0">
              <a:solidFill>
                <a:srgbClr val="FFC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556792"/>
            <a:ext cx="8352928" cy="4320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400" dirty="0" smtClean="0"/>
              <a:t>Senza Darwin, Nietzsche non avrebbe mai potuto scrivere parole come queste: </a:t>
            </a:r>
            <a:r>
              <a:rPr lang="it-IT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«Annoverare l'uomo tra gli </a:t>
            </a:r>
            <a:r>
              <a:rPr lang="it-IT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animali…</a:t>
            </a:r>
            <a:r>
              <a:rPr lang="it-IT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 proprio in questo la nostra nuova conoscenza».</a:t>
            </a:r>
            <a:endParaRPr lang="it-IT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620688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«Non deriviamo più l’uomo dallo “spirito”, dalla “divinità”, lo abbiamo ricollocato tra gli animali»</a:t>
            </a:r>
            <a:endParaRPr lang="it-IT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355976" y="5661248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L’Anticristo</a:t>
            </a:r>
            <a:endParaRPr lang="it-IT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548680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400" dirty="0" smtClean="0"/>
              <a:t>Su questa base, sulla vita, Nietzsche fonda la </a:t>
            </a:r>
            <a:r>
              <a:rPr lang="it-IT" sz="4400" b="1" i="1" dirty="0" smtClean="0"/>
              <a:t>«</a:t>
            </a:r>
            <a:r>
              <a:rPr lang="it-IT" sz="4400" b="1" i="1" dirty="0" err="1" smtClean="0"/>
              <a:t>trasvalutazione</a:t>
            </a:r>
            <a:r>
              <a:rPr lang="it-IT" sz="4400" b="1" i="1" dirty="0" smtClean="0"/>
              <a:t> di tutti i valori»,</a:t>
            </a:r>
            <a:r>
              <a:rPr lang="it-IT" sz="4400" dirty="0" smtClean="0"/>
              <a:t> un formidabile pensiero-forte in cui la filosofia si sposa alla perfezione con la scienza, soprattutto con la biologia</a:t>
            </a:r>
            <a:r>
              <a:rPr lang="it-IT" sz="4400" dirty="0" smtClean="0"/>
              <a:t>, la </a:t>
            </a:r>
            <a:r>
              <a:rPr lang="it-IT" sz="4400" dirty="0" smtClean="0"/>
              <a:t>scienza per l'appunto della </a:t>
            </a:r>
            <a:r>
              <a:rPr lang="it-IT" sz="4400" dirty="0" smtClean="0"/>
              <a:t>vita.</a:t>
            </a:r>
            <a:endParaRPr lang="it-IT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18648" cy="5688632"/>
          </a:xfrm>
        </p:spPr>
        <p:txBody>
          <a:bodyPr/>
          <a:lstStyle/>
          <a:p>
            <a:r>
              <a:rPr lang="it-IT" sz="7200" dirty="0" smtClean="0"/>
              <a:t>Perché, allora, </a:t>
            </a:r>
            <a:br>
              <a:rPr lang="it-IT" sz="7200" dirty="0" smtClean="0"/>
            </a:br>
            <a:r>
              <a:rPr lang="it-IT" sz="7200" dirty="0" smtClean="0"/>
              <a:t>il bene </a:t>
            </a:r>
            <a:br>
              <a:rPr lang="it-IT" sz="7200" dirty="0" smtClean="0"/>
            </a:br>
            <a:r>
              <a:rPr lang="it-IT" sz="7200" dirty="0" smtClean="0"/>
              <a:t>dovrebbe essere meglio </a:t>
            </a:r>
            <a:br>
              <a:rPr lang="it-IT" sz="7200" dirty="0" smtClean="0"/>
            </a:br>
            <a:r>
              <a:rPr lang="it-IT" sz="7200" dirty="0" smtClean="0"/>
              <a:t>del male?</a:t>
            </a:r>
            <a:endParaRPr lang="it-IT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259560"/>
          </a:xfrm>
        </p:spPr>
        <p:txBody>
          <a:bodyPr/>
          <a:lstStyle/>
          <a:p>
            <a:pPr algn="just"/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Nella risposta a questa domanda si gioca tutto il valore del cristianesimo, che è veramente, come ha scritto Nietzsche,</a:t>
            </a:r>
            <a:endParaRPr lang="it-IT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437729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 platonismo per il popolo”.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451248"/>
          </a:xfrm>
        </p:spPr>
        <p:txBody>
          <a:bodyPr/>
          <a:lstStyle/>
          <a:p>
            <a:r>
              <a:rPr lang="it-IT" dirty="0" smtClean="0"/>
              <a:t>Una grande dichiarazione di guerra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85293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>
                <a:solidFill>
                  <a:schemeClr val="tx1">
                    <a:lumMod val="95000"/>
                  </a:schemeClr>
                </a:solidFill>
              </a:rPr>
              <a:t>O Nietzsche</a:t>
            </a:r>
            <a:endParaRPr lang="it-IT" sz="6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447256" y="4077072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>
                <a:solidFill>
                  <a:schemeClr val="tx1">
                    <a:lumMod val="95000"/>
                  </a:schemeClr>
                </a:solidFill>
              </a:rPr>
              <a:t>O il cristianesimo</a:t>
            </a:r>
            <a:endParaRPr lang="it-IT" sz="6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91580" y="55892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i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Tertium</a:t>
            </a:r>
            <a:r>
              <a:rPr lang="it-IT" sz="6000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</a:t>
            </a:r>
            <a:r>
              <a:rPr lang="it-IT" sz="6000" i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datur</a:t>
            </a:r>
            <a:endParaRPr lang="it-IT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531368"/>
          </a:xfrm>
        </p:spPr>
        <p:txBody>
          <a:bodyPr/>
          <a:lstStyle/>
          <a:p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Crepuscolo degli idoli. </a:t>
            </a:r>
            <a:b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Ovvero come si filosofa col martello.</a:t>
            </a:r>
            <a:endPara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3573016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cristianesimo, </a:t>
            </a:r>
          </a:p>
          <a:p>
            <a:pPr algn="ctr"/>
            <a:r>
              <a:rPr lang="it-IT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questa “metafisica del boia”, </a:t>
            </a:r>
          </a:p>
          <a:p>
            <a:pPr algn="ctr"/>
            <a:r>
              <a:rPr lang="it-IT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 ucciso a martellate.</a:t>
            </a:r>
            <a:endParaRPr lang="it-IT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692696"/>
            <a:ext cx="8064896" cy="497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Nietzsche, a proposito del titolo, così commenta: </a:t>
            </a:r>
            <a:r>
              <a:rPr lang="it-IT" sz="3600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«Ciò che nel titolo viene chiamato idolo è semplicemente ciò che fino ad oggi si chiamava verità. Crepuscolo degli idoli – in altre parole: è finita con la vecchia verità».</a:t>
            </a:r>
            <a:endParaRPr lang="it-IT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131840" y="58772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Ecce homo. Come si diventa ciò che si è.</a:t>
            </a:r>
            <a:endParaRPr lang="it-IT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692696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000" dirty="0" smtClean="0"/>
              <a:t>Ma qual è la posta in gioco in questa guerra finale contro il cristianesimo? 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3356992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posta in gioco è l’etica.</a:t>
            </a:r>
            <a:endParaRPr lang="it-IT" sz="5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764704"/>
            <a:ext cx="8208912" cy="275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4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Nietzsche attacca il cristianesimo per distruggere l’etica, e attacca l’etica per distruggere il cristianesimo.</a:t>
            </a:r>
            <a:endParaRPr lang="it-IT" sz="4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3645024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causa etica </a:t>
            </a:r>
          </a:p>
          <a:p>
            <a:pPr algn="ctr"/>
            <a:r>
              <a:rPr lang="it-IT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la causa cristiana coincidono</a:t>
            </a:r>
            <a:endParaRPr lang="it-IT" sz="6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2099320"/>
          </a:xfrm>
        </p:spPr>
        <p:txBody>
          <a:bodyPr/>
          <a:lstStyle/>
          <a:p>
            <a:r>
              <a:rPr lang="it-IT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L’Anticristo.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Maledizione del cristianesimo</a:t>
            </a:r>
            <a:endPara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2348880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croce è il segno di riconoscimento per la più sotterranea congiura che sia mai esistita.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31640" y="350100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Definisco il cristianesimo l’unica grande maledizione … lo definisco l’unica immortale macchia d’infamia dell’umanità. 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27584" y="4581128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Gesù</a:t>
            </a:r>
            <a:r>
              <a:rPr lang="it-IT" sz="2400" dirty="0" smtClean="0"/>
              <a:t> è esattamente </a:t>
            </a: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l’opposto di un eroe</a:t>
            </a:r>
            <a:r>
              <a:rPr lang="it-IT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2400" dirty="0" smtClean="0"/>
              <a:t>è un </a:t>
            </a:r>
            <a:r>
              <a:rPr lang="it-I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idiota.</a:t>
            </a:r>
            <a:r>
              <a:rPr lang="it-IT" sz="2400" dirty="0" smtClean="0"/>
              <a:t> … neanche il più lontano soffio di scienza, di gusto, di disciplina mentale, di logica ha sfiorato questo santo idiota. … Natura? Leggi di natura? Nessuno gli ha rivelato che c’è una natura.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Modello struttura Impulso">
  <a:themeElements>
    <a:clrScheme name="Default Design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struttura Impulso</Template>
  <TotalTime>277</TotalTime>
  <Words>768</Words>
  <Application>Microsoft Office PowerPoint</Application>
  <PresentationFormat>Presentazione su schermo (4:3)</PresentationFormat>
  <Paragraphs>60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Modello struttura Impulso</vt:lpstr>
      <vt:lpstr>IL BENE</vt:lpstr>
      <vt:lpstr>Diapositiva 2</vt:lpstr>
      <vt:lpstr>Nella risposta a questa domanda si gioca tutto il valore del cristianesimo, che è veramente, come ha scritto Nietzsche,</vt:lpstr>
      <vt:lpstr>Una grande dichiarazione di guerra</vt:lpstr>
      <vt:lpstr>Crepuscolo degli idoli.  Ovvero come si filosofa col martello.</vt:lpstr>
      <vt:lpstr>Diapositiva 6</vt:lpstr>
      <vt:lpstr>Diapositiva 7</vt:lpstr>
      <vt:lpstr>Diapositiva 8</vt:lpstr>
      <vt:lpstr>L’Anticristo.  Maledizione del cristianesimo</vt:lpstr>
      <vt:lpstr>Dioniso  contro  il crocifisso</vt:lpstr>
      <vt:lpstr>Lo spirito dionisiaco</vt:lpstr>
      <vt:lpstr>Al di là del bene e del male</vt:lpstr>
      <vt:lpstr>Diapositiva 13</vt:lpstr>
      <vt:lpstr>Diapositiva 14</vt:lpstr>
      <vt:lpstr>La battaglia ha per oggetto il bene in sé </vt:lpstr>
      <vt:lpstr>Il fondamento del mondo, secondo Nietzsche, non è il bene ma la forza, la volontà di potenza. È la vita,  che è volontà di potenza, che sta al di là del bene e del male. </vt:lpstr>
      <vt:lpstr>E allora perché preferire il bene al posto del male?  Perché la verità al posto della menzogna?</vt:lpstr>
      <vt:lpstr>Diapositiva 18</vt:lpstr>
      <vt:lpstr>Ecco il fondamento</vt:lpstr>
      <vt:lpstr>Diapositiva 20</vt:lpstr>
      <vt:lpstr>Diapositiva 21</vt:lpstr>
      <vt:lpstr>Diapositiva 22</vt:lpstr>
      <vt:lpstr>Perché, allora,  il bene  dovrebbe essere meglio  del male?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Vincenzo</dc:creator>
  <cp:keywords/>
  <dc:description/>
  <cp:lastModifiedBy>Enzo</cp:lastModifiedBy>
  <cp:revision>37</cp:revision>
  <dcterms:created xsi:type="dcterms:W3CDTF">2011-02-20T16:05:46Z</dcterms:created>
  <dcterms:modified xsi:type="dcterms:W3CDTF">2013-05-27T19:08:38Z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TC010690581040</vt:lpwstr>
  </property>
</Properties>
</file>