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42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2" r:id="rId33"/>
    <p:sldId id="294" r:id="rId34"/>
    <p:sldId id="293" r:id="rId35"/>
    <p:sldId id="295" r:id="rId36"/>
    <p:sldId id="296" r:id="rId37"/>
    <p:sldId id="297" r:id="rId38"/>
    <p:sldId id="298" r:id="rId39"/>
    <p:sldId id="289" r:id="rId40"/>
    <p:sldId id="290" r:id="rId4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3300"/>
    <a:srgbClr val="006600"/>
    <a:srgbClr val="CC3300"/>
    <a:srgbClr val="6600FF"/>
    <a:srgbClr val="9999FF"/>
    <a:srgbClr val="3333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936DE-3AD1-44C1-9F1B-C6C732A0C0A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C27D-BD23-4754-B977-9235E2B78FC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5089-E07B-4222-A1FB-C71B0FBB26D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74549-259F-477B-86AF-01135F93F8A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CE320-1CB4-46FA-85C7-3FF27E62F5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8F59F-09EF-4E89-BA16-226489C651A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3A4C7-D390-4D86-A65B-3E7E886B948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105B-44D4-49F1-958A-D0FE5A58E8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8603D-695E-414D-A5BA-312EE76E60C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8703F-F7C9-4135-873C-7FADAF85AAD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3FA4-AF79-4FCA-9011-378B48A0744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B3C62-AD0D-4F23-ACB9-2037887091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/>
              <a:t>Prof. Vincenzo Cremone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AC88D1-B7F5-4E1C-9EC5-E61E9D044A4F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ipe dir="r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chemeClr val="accent2"/>
                </a:solidFill>
              </a:rPr>
              <a:t>TAVOLA CRONOLOGICA DEL POPOLO EBRAICO.</a:t>
            </a:r>
            <a:r>
              <a:rPr lang="it-IT" sz="3200" b="1">
                <a:solidFill>
                  <a:srgbClr val="0066FF"/>
                </a:solidFill>
              </a:rPr>
              <a:t> </a:t>
            </a:r>
          </a:p>
          <a:p>
            <a:pPr algn="ctr"/>
            <a:endParaRPr lang="it-IT" sz="2000" b="1">
              <a:solidFill>
                <a:srgbClr val="0066FF"/>
              </a:solidFill>
            </a:endParaRPr>
          </a:p>
          <a:p>
            <a:pPr algn="ctr"/>
            <a:r>
              <a:rPr lang="it-IT" sz="2000" b="1">
                <a:solidFill>
                  <a:srgbClr val="0066FF"/>
                </a:solidFill>
              </a:rPr>
              <a:t>DALLE ORIGINI ALLA NASCITA DELLO STATO D’ISRAELE</a:t>
            </a:r>
            <a:r>
              <a:rPr lang="it-IT" sz="1200">
                <a:solidFill>
                  <a:srgbClr val="3366FF"/>
                </a:solidFill>
              </a:rPr>
              <a:t> </a:t>
            </a:r>
          </a:p>
        </p:txBody>
      </p:sp>
      <p:pic>
        <p:nvPicPr>
          <p:cNvPr id="4101" name="Picture 5" descr="SO0297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1148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A128C"/>
            </a:gs>
            <a:gs pos="35000">
              <a:srgbClr val="181CC7"/>
            </a:gs>
            <a:gs pos="44000">
              <a:srgbClr val="7005D4"/>
            </a:gs>
            <a:gs pos="50000">
              <a:srgbClr val="8C3D91"/>
            </a:gs>
            <a:gs pos="56000">
              <a:srgbClr val="7005D4"/>
            </a:gs>
            <a:gs pos="65000">
              <a:srgbClr val="181CC7"/>
            </a:gs>
            <a:gs pos="80001">
              <a:srgbClr val="0A128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28600" y="3429000"/>
            <a:ext cx="86106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Book Antiqua" pitchFamily="18" charset="0"/>
              </a:rPr>
              <a:t>(Si può affermare che da queste deportazioni inizia la </a:t>
            </a:r>
            <a:r>
              <a:rPr lang="it-IT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Diaspora</a:t>
            </a:r>
            <a:r>
              <a:rPr lang="it-IT" sz="3200" b="1">
                <a:solidFill>
                  <a:srgbClr val="FFFF00"/>
                </a:solidFill>
                <a:latin typeface="Book Antiqua" pitchFamily="18" charset="0"/>
              </a:rPr>
              <a:t> vale a dire la dispersione, forzata o volontaria, degli ebrei fuori della Palestina).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143000" y="1524000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Book Antiqua" pitchFamily="18" charset="0"/>
              </a:rPr>
              <a:t>582 a.C.	 </a:t>
            </a:r>
          </a:p>
          <a:p>
            <a:pPr algn="ctr"/>
            <a:r>
              <a:rPr lang="it-IT" sz="4000" b="1">
                <a:solidFill>
                  <a:srgbClr val="FFFF00"/>
                </a:solidFill>
                <a:latin typeface="Book Antiqua" pitchFamily="18" charset="0"/>
              </a:rPr>
              <a:t>3^ deportazione.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6000">
                <a:solidFill>
                  <a:srgbClr val="FFFF00"/>
                </a:solidFill>
                <a:latin typeface="BookmanITC Lt BT" pitchFamily="18" charset="0"/>
              </a:rPr>
              <a:t>L’ESILIO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3820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>
                <a:solidFill>
                  <a:srgbClr val="6600FF"/>
                </a:solidFill>
                <a:latin typeface="Book Antiqua" pitchFamily="18" charset="0"/>
              </a:rPr>
              <a:t>538 a.C.	</a:t>
            </a:r>
          </a:p>
          <a:p>
            <a:pPr algn="ctr">
              <a:spcBef>
                <a:spcPct val="50000"/>
              </a:spcBef>
            </a:pPr>
            <a:r>
              <a:rPr lang="it-IT" sz="4400" b="1">
                <a:solidFill>
                  <a:srgbClr val="6600FF"/>
                </a:solidFill>
                <a:latin typeface="Book Antiqua" pitchFamily="18" charset="0"/>
              </a:rPr>
              <a:t>CIRO, re di Persia, con un editto concede agli esuli Ebrei di tornare in patria e di ricostruire Gerusalemme e il Tempio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38200" y="5181600"/>
            <a:ext cx="7346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5400" b="1">
                <a:solidFill>
                  <a:srgbClr val="0033CC"/>
                </a:solidFill>
                <a:latin typeface="Book Antiqua" pitchFamily="18" charset="0"/>
              </a:rPr>
              <a:t>Nascita del Giudaismo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792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ALESSANDRO MAGNO</a:t>
            </a:r>
            <a:r>
              <a:rPr lang="it-IT" sz="5400" b="1">
                <a:solidFill>
                  <a:srgbClr val="CC3300"/>
                </a:solidFill>
                <a:latin typeface="BookmanITC Lt BT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CC3300"/>
                </a:solidFill>
                <a:latin typeface="Bradley Hand ITC" pitchFamily="66" charset="0"/>
              </a:rPr>
              <a:t>conquista l’impero persiano e tutto il Medio Oriente, compresa la Giudea. 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276600" y="304800"/>
            <a:ext cx="2625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4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333 a.C.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38200" y="5410200"/>
            <a:ext cx="7081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800" b="1">
                <a:solidFill>
                  <a:srgbClr val="CC3300"/>
                </a:solidFill>
                <a:latin typeface="Bradley Hand ITC" pitchFamily="66" charset="0"/>
              </a:rPr>
              <a:t>Inizio dell’epoca ellenistica</a:t>
            </a:r>
          </a:p>
        </p:txBody>
      </p:sp>
      <p:pic>
        <p:nvPicPr>
          <p:cNvPr id="75783" name="Picture 7" descr="SY010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57600" y="1223963"/>
            <a:ext cx="16764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8153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>
                <a:solidFill>
                  <a:srgbClr val="A50021"/>
                </a:solidFill>
                <a:latin typeface="BookmanITC Lt BT" pitchFamily="18" charset="0"/>
              </a:rPr>
              <a:t>167 a.C.	</a:t>
            </a:r>
          </a:p>
          <a:p>
            <a:pPr algn="ctr">
              <a:spcBef>
                <a:spcPct val="50000"/>
              </a:spcBef>
            </a:pPr>
            <a:r>
              <a:rPr lang="it-IT" sz="4400">
                <a:solidFill>
                  <a:srgbClr val="A50021"/>
                </a:solidFill>
                <a:latin typeface="BookmanITC Lt BT" pitchFamily="18" charset="0"/>
              </a:rPr>
              <a:t>I fratelli </a:t>
            </a:r>
            <a:r>
              <a:rPr lang="it-IT" sz="6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ITC Lt BT" pitchFamily="18" charset="0"/>
              </a:rPr>
              <a:t>MACCABEI </a:t>
            </a:r>
            <a:r>
              <a:rPr lang="it-IT" sz="4400">
                <a:solidFill>
                  <a:srgbClr val="A50021"/>
                </a:solidFill>
                <a:latin typeface="BookmanITC Lt BT" pitchFamily="18" charset="0"/>
              </a:rPr>
              <a:t>capeggiano la rivolta contro la persecuzione di </a:t>
            </a:r>
            <a:r>
              <a:rPr lang="it-IT" sz="4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ITC Lt BT" pitchFamily="18" charset="0"/>
              </a:rPr>
              <a:t>ANTIOCO IV</a:t>
            </a:r>
            <a:r>
              <a:rPr lang="it-IT" sz="4400">
                <a:solidFill>
                  <a:srgbClr val="A50021"/>
                </a:solidFill>
                <a:latin typeface="BookmanITC Lt BT" pitchFamily="18" charset="0"/>
              </a:rPr>
              <a:t>, Seleucida</a:t>
            </a:r>
            <a:r>
              <a:rPr lang="it-IT"/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43000" y="457200"/>
            <a:ext cx="64008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  63 a.C.</a:t>
            </a:r>
            <a:r>
              <a:rPr lang="it-IT" sz="4800" b="1" i="1">
                <a:solidFill>
                  <a:srgbClr val="A50021"/>
                </a:solidFill>
                <a:latin typeface="Baskerville Old Face" pitchFamily="18" charset="0"/>
              </a:rPr>
              <a:t>	</a:t>
            </a:r>
          </a:p>
          <a:p>
            <a:pPr algn="ctr">
              <a:spcBef>
                <a:spcPct val="50000"/>
              </a:spcBef>
            </a:pPr>
            <a:r>
              <a:rPr lang="it-IT" sz="4800" i="1">
                <a:solidFill>
                  <a:srgbClr val="A50021"/>
                </a:solidFill>
                <a:latin typeface="Baskerville Old Face" pitchFamily="18" charset="0"/>
              </a:rPr>
              <a:t>POMPEO occupa Gerusalemme. Inizio del </a:t>
            </a:r>
            <a:r>
              <a:rPr lang="it-IT" sz="7200" b="1" i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dominio romano</a:t>
            </a:r>
            <a:r>
              <a:rPr lang="it-IT" sz="4800" i="1">
                <a:solidFill>
                  <a:srgbClr val="A50021"/>
                </a:solidFill>
                <a:latin typeface="Baskerville Old Face" pitchFamily="18" charset="0"/>
              </a:rPr>
              <a:t> durante il quale si organizzano varie rivolte contro l’impero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624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>
                <a:solidFill>
                  <a:srgbClr val="A50021"/>
                </a:solidFill>
                <a:latin typeface="Cataneo BT" pitchFamily="66" charset="0"/>
              </a:rPr>
              <a:t>6 a.C.	</a:t>
            </a:r>
            <a:r>
              <a:rPr lang="it-IT" sz="4000">
                <a:solidFill>
                  <a:srgbClr val="A50021"/>
                </a:solidFill>
                <a:latin typeface="Cataneo BT" pitchFamily="66" charset="0"/>
              </a:rPr>
              <a:t>NASCITA DI GES</a:t>
            </a:r>
            <a:r>
              <a:rPr lang="en-US" sz="4000">
                <a:solidFill>
                  <a:srgbClr val="A50021"/>
                </a:solidFill>
                <a:latin typeface="Cataneo BT" pitchFamily="66" charset="0"/>
              </a:rPr>
              <a:t>Ù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81000" y="2133600"/>
            <a:ext cx="5486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 b="1">
                <a:solidFill>
                  <a:srgbClr val="A50021"/>
                </a:solidFill>
                <a:latin typeface="Cataneo BT" pitchFamily="66" charset="0"/>
              </a:rPr>
              <a:t>30 d.C.	</a:t>
            </a:r>
            <a:r>
              <a:rPr lang="it-IT" sz="4000">
                <a:solidFill>
                  <a:srgbClr val="A50021"/>
                </a:solidFill>
                <a:latin typeface="Cataneo BT" pitchFamily="66" charset="0"/>
              </a:rPr>
              <a:t>A PASQUA GES</a:t>
            </a:r>
            <a:r>
              <a:rPr lang="en-US" sz="4000">
                <a:solidFill>
                  <a:srgbClr val="A50021"/>
                </a:solidFill>
                <a:latin typeface="Cataneo BT" pitchFamily="66" charset="0"/>
              </a:rPr>
              <a:t>Ù</a:t>
            </a:r>
            <a:r>
              <a:rPr lang="it-IT" sz="4000">
                <a:solidFill>
                  <a:srgbClr val="A50021"/>
                </a:solidFill>
                <a:latin typeface="Cataneo BT" pitchFamily="66" charset="0"/>
              </a:rPr>
              <a:t> </a:t>
            </a:r>
            <a:r>
              <a:rPr lang="en-US" sz="4000">
                <a:solidFill>
                  <a:srgbClr val="A50021"/>
                </a:solidFill>
                <a:latin typeface="Cataneo BT" pitchFamily="66" charset="0"/>
              </a:rPr>
              <a:t>È</a:t>
            </a:r>
            <a:r>
              <a:rPr lang="it-IT" sz="4000">
                <a:solidFill>
                  <a:srgbClr val="A50021"/>
                </a:solidFill>
                <a:latin typeface="Cataneo BT" pitchFamily="66" charset="0"/>
              </a:rPr>
              <a:t> CROCIFISSO E RISORGE A GERUSALEMME.</a:t>
            </a:r>
          </a:p>
        </p:txBody>
      </p:sp>
      <p:pic>
        <p:nvPicPr>
          <p:cNvPr id="78854" name="Picture 6" descr="BD0770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352800"/>
            <a:ext cx="2447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4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9500">
              <a:srgbClr val="1170FF"/>
            </a:gs>
            <a:gs pos="14499">
              <a:srgbClr val="3333CC"/>
            </a:gs>
            <a:gs pos="20000">
              <a:srgbClr val="2E6792"/>
            </a:gs>
            <a:gs pos="26500">
              <a:srgbClr val="9999FF"/>
            </a:gs>
            <a:gs pos="42000">
              <a:srgbClr val="00CCCC"/>
            </a:gs>
            <a:gs pos="50000">
              <a:srgbClr val="3399FF"/>
            </a:gs>
            <a:gs pos="58000">
              <a:srgbClr val="00CCCC"/>
            </a:gs>
            <a:gs pos="73500">
              <a:srgbClr val="9999FF"/>
            </a:gs>
            <a:gs pos="80001">
              <a:srgbClr val="2E6792"/>
            </a:gs>
            <a:gs pos="85501">
              <a:srgbClr val="3333CC"/>
            </a:gs>
            <a:gs pos="905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5105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3340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333500" y="3617655"/>
            <a:ext cx="647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800" b="1" dirty="0">
                <a:solidFill>
                  <a:srgbClr val="A50021"/>
                </a:solidFill>
                <a:latin typeface="Baskerville Old Face" pitchFamily="18" charset="0"/>
              </a:rPr>
              <a:t>70 d.C.	</a:t>
            </a:r>
            <a:endParaRPr lang="it-IT" sz="4800" b="1" dirty="0" smtClean="0">
              <a:solidFill>
                <a:srgbClr val="A50021"/>
              </a:solidFill>
              <a:latin typeface="Baskerville Old Fac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it-IT" sz="3200" dirty="0" smtClean="0">
                <a:solidFill>
                  <a:srgbClr val="A50021"/>
                </a:solidFill>
                <a:latin typeface="Baskerville Old Face" pitchFamily="18" charset="0"/>
              </a:rPr>
              <a:t>TITO</a:t>
            </a:r>
            <a:r>
              <a:rPr lang="it-IT" sz="3200" dirty="0">
                <a:solidFill>
                  <a:srgbClr val="A50021"/>
                </a:solidFill>
                <a:latin typeface="Baskerville Old Face" pitchFamily="18" charset="0"/>
              </a:rPr>
              <a:t>, generale romano, dopo un’ennesima rivolta dei Giudei, assedia Gerusalemme e distrugge il Tempio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809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0"/>
            </a:gs>
            <a:gs pos="5001">
              <a:srgbClr val="F27300"/>
            </a:gs>
            <a:gs pos="12500">
              <a:srgbClr val="8F0040"/>
            </a:gs>
            <a:gs pos="25000">
              <a:srgbClr val="400040"/>
            </a:gs>
            <a:gs pos="40000">
              <a:srgbClr val="000040"/>
            </a:gs>
            <a:gs pos="50000">
              <a:srgbClr val="000000"/>
            </a:gs>
            <a:gs pos="60000">
              <a:srgbClr val="000040"/>
            </a:gs>
            <a:gs pos="75000">
              <a:srgbClr val="400040"/>
            </a:gs>
            <a:gs pos="875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219200" y="187325"/>
            <a:ext cx="66294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5400" b="1">
                <a:solidFill>
                  <a:srgbClr val="CCFF33"/>
                </a:solidFill>
                <a:latin typeface="Baskerville Old Face" pitchFamily="18" charset="0"/>
              </a:rPr>
              <a:t>131-137 d.C.	</a:t>
            </a:r>
          </a:p>
          <a:p>
            <a:pPr algn="ctr"/>
            <a:endParaRPr lang="it-IT" sz="5400" b="1">
              <a:solidFill>
                <a:srgbClr val="CCFF33"/>
              </a:solidFill>
              <a:latin typeface="Baskerville Old Face" pitchFamily="18" charset="0"/>
            </a:endParaRPr>
          </a:p>
          <a:p>
            <a:pPr algn="ctr"/>
            <a:r>
              <a:rPr lang="it-IT" sz="4600">
                <a:solidFill>
                  <a:srgbClr val="CCFF33"/>
                </a:solidFill>
                <a:latin typeface="Baskerville Old Face" pitchFamily="18" charset="0"/>
              </a:rPr>
              <a:t>Ultima rivolta dei giudei contro i romani. I rivoltosi sono massacrati.</a:t>
            </a:r>
          </a:p>
          <a:p>
            <a:pPr algn="ctr"/>
            <a:r>
              <a:rPr lang="it-IT" sz="4600">
                <a:solidFill>
                  <a:srgbClr val="CCFF33"/>
                </a:solidFill>
                <a:latin typeface="Baskerville Old Face" pitchFamily="18" charset="0"/>
              </a:rPr>
              <a:t>Gerusalemme è fatta colonia romana e interdetta ai giudei</a:t>
            </a:r>
            <a:r>
              <a:rPr lang="it-IT" sz="4600">
                <a:solidFill>
                  <a:srgbClr val="CCFF33"/>
                </a:solidFill>
              </a:rPr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20000">
              <a:srgbClr val="85C2FF"/>
            </a:gs>
            <a:gs pos="35000">
              <a:srgbClr val="C4D6EB"/>
            </a:gs>
            <a:gs pos="50000">
              <a:srgbClr val="FFEBFA"/>
            </a:gs>
            <a:gs pos="65000">
              <a:srgbClr val="C4D6EB"/>
            </a:gs>
            <a:gs pos="8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84860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rgbClr val="0033CC"/>
                </a:solidFill>
                <a:latin typeface="BookmanITC Lt BT" pitchFamily="18" charset="0"/>
              </a:rPr>
              <a:t>386 d.C.	</a:t>
            </a:r>
          </a:p>
          <a:p>
            <a:pPr algn="ctr">
              <a:spcBef>
                <a:spcPct val="50000"/>
              </a:spcBef>
            </a:pPr>
            <a:r>
              <a:rPr lang="it-IT" sz="4000">
                <a:solidFill>
                  <a:srgbClr val="0033CC"/>
                </a:solidFill>
                <a:latin typeface="BookmanITC Lt BT" pitchFamily="18" charset="0"/>
              </a:rPr>
              <a:t>EDITTO DI TEODOSIO: </a:t>
            </a:r>
          </a:p>
          <a:p>
            <a:pPr algn="ctr">
              <a:spcBef>
                <a:spcPct val="50000"/>
              </a:spcBef>
            </a:pPr>
            <a:r>
              <a:rPr lang="it-IT" sz="3600">
                <a:solidFill>
                  <a:srgbClr val="0033CC"/>
                </a:solidFill>
                <a:latin typeface="BookmanITC Lt BT" pitchFamily="18" charset="0"/>
              </a:rPr>
              <a:t>il cristianesimo è dichiarato religione ufficiale dell’impero romano. Le comunità ebraiche vivono come minoranze autonome, ma collettivamente discriminate: sono imposte delle clausole di non uguaglianza.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5000">
              <a:srgbClr val="C4D6EB"/>
            </a:gs>
            <a:gs pos="30001">
              <a:srgbClr val="85C2FF"/>
            </a:gs>
            <a:gs pos="50000">
              <a:srgbClr val="5E9EFF"/>
            </a:gs>
            <a:gs pos="70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66800" y="533400"/>
            <a:ext cx="69342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>
                <a:solidFill>
                  <a:srgbClr val="0033CC"/>
                </a:solidFill>
                <a:latin typeface="Baskerville Old Face" pitchFamily="18" charset="0"/>
              </a:rPr>
              <a:t>VIII-IX sec.</a:t>
            </a:r>
            <a:r>
              <a:rPr lang="fr-FR" sz="4400" b="1">
                <a:solidFill>
                  <a:srgbClr val="0033CC"/>
                </a:solidFill>
                <a:latin typeface="Baskerville Old Face" pitchFamily="18" charset="0"/>
              </a:rPr>
              <a:t>	</a:t>
            </a:r>
          </a:p>
          <a:p>
            <a:pPr algn="ctr">
              <a:spcBef>
                <a:spcPct val="50000"/>
              </a:spcBef>
            </a:pPr>
            <a:r>
              <a:rPr lang="it-IT" sz="4400">
                <a:solidFill>
                  <a:srgbClr val="0033CC"/>
                </a:solidFill>
                <a:latin typeface="Baskerville Old Face" pitchFamily="18" charset="0"/>
              </a:rPr>
              <a:t>Le comunità ebraiche sparse in occidente vivono un periodo di calma e prosperità, grazie all’atteggiamento favorevole degli imperatori carolingi.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50000">
              <a:srgbClr val="66FFFF"/>
            </a:gs>
            <a:gs pos="100000">
              <a:srgbClr val="00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79563" y="2590800"/>
            <a:ext cx="5870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it-IT" sz="3200">
                <a:solidFill>
                  <a:srgbClr val="0066FF"/>
                </a:solidFill>
              </a:rPr>
              <a:t>ABRAMO a </a:t>
            </a:r>
            <a:r>
              <a:rPr lang="it-IT" sz="3200">
                <a:solidFill>
                  <a:srgbClr val="3366FF"/>
                </a:solidFill>
              </a:rPr>
              <a:t>Canaan</a:t>
            </a:r>
            <a:r>
              <a:rPr lang="it-IT" sz="3200">
                <a:solidFill>
                  <a:srgbClr val="0066FF"/>
                </a:solidFill>
              </a:rPr>
              <a:t> (Palestina)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600" y="4648200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solidFill>
                  <a:srgbClr val="3366FF"/>
                </a:solidFill>
                <a:latin typeface="Book Antiqua" pitchFamily="18" charset="0"/>
              </a:rPr>
              <a:t>Da GIACOBBE (figlio d’Isacco, figlio d’Abramo) nasceranno dodici figli capostipiti delle 12 tribù d’Israele. Per quattrocento anni circa, a causa di una carestia, staranno in Egitto.</a:t>
            </a:r>
            <a:r>
              <a:rPr lang="it-IT"/>
              <a:t>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447800" y="457200"/>
            <a:ext cx="579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800">
                <a:solidFill>
                  <a:schemeClr val="accent2"/>
                </a:solidFill>
                <a:latin typeface="Book Antiqua" pitchFamily="18" charset="0"/>
              </a:rPr>
              <a:t>LE ORIGINI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200400" y="1524000"/>
            <a:ext cx="240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4400" b="1">
                <a:solidFill>
                  <a:schemeClr val="accent2"/>
                </a:solidFill>
                <a:latin typeface="Book Antiqua" pitchFamily="18" charset="0"/>
              </a:rPr>
              <a:t>1850 a.C.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90800" y="3657600"/>
            <a:ext cx="370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 b="1">
                <a:solidFill>
                  <a:schemeClr val="accent2"/>
                </a:solidFill>
                <a:latin typeface="Book Antiqua" pitchFamily="18" charset="0"/>
              </a:rPr>
              <a:t>1720-1552 a.C.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30" grpId="0"/>
      <p:bldP spid="5131" grpId="0"/>
      <p:bldP spid="5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1">
              <a:srgbClr val="F27300"/>
            </a:gs>
            <a:gs pos="62500">
              <a:srgbClr val="8F0040"/>
            </a:gs>
            <a:gs pos="75000">
              <a:srgbClr val="400040"/>
            </a:gs>
            <a:gs pos="90000">
              <a:srgbClr val="000040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90600" y="53340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it-IT" sz="3200" b="1">
                <a:solidFill>
                  <a:srgbClr val="CCFF33"/>
                </a:solidFill>
                <a:latin typeface="Bell MT" pitchFamily="18" charset="0"/>
              </a:rPr>
              <a:t>1394 </a:t>
            </a:r>
          </a:p>
          <a:p>
            <a:pPr marL="342900" indent="-342900" algn="ctr"/>
            <a:r>
              <a:rPr lang="it-IT" sz="3200">
                <a:solidFill>
                  <a:srgbClr val="CCFF33"/>
                </a:solidFill>
                <a:latin typeface="Bell MT" pitchFamily="18" charset="0"/>
              </a:rPr>
              <a:t>Espulsi dalla Francia da CARLO VI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90600" y="228600"/>
            <a:ext cx="6781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600" b="1">
                <a:solidFill>
                  <a:srgbClr val="CCFF33"/>
                </a:solidFill>
                <a:latin typeface="Bell MT" pitchFamily="18" charset="0"/>
              </a:rPr>
              <a:t>1215</a:t>
            </a:r>
            <a:r>
              <a:rPr lang="it-IT" sz="3200" b="1">
                <a:solidFill>
                  <a:srgbClr val="CCFF33"/>
                </a:solidFill>
                <a:latin typeface="Bell MT" pitchFamily="18" charset="0"/>
              </a:rPr>
              <a:t> </a:t>
            </a:r>
          </a:p>
          <a:p>
            <a:pPr algn="ctr"/>
            <a:r>
              <a:rPr lang="it-IT" sz="3200">
                <a:solidFill>
                  <a:srgbClr val="CCFF33"/>
                </a:solidFill>
                <a:latin typeface="Bell MT" pitchFamily="18" charset="0"/>
              </a:rPr>
              <a:t>CONCILIO LATERANENSE IV</a:t>
            </a:r>
          </a:p>
          <a:p>
            <a:pPr algn="ctr"/>
            <a:r>
              <a:rPr lang="it-IT" sz="2800">
                <a:solidFill>
                  <a:srgbClr val="CCFF33"/>
                </a:solidFill>
                <a:latin typeface="Bell MT" pitchFamily="18" charset="0"/>
              </a:rPr>
              <a:t>è fatto obbligo agli ebrei di portare un segno di riconoscimento (di solito un cappello a cono o un drappo giallo sul vestito). La stella di Davide fu invece imposta dal nazismo</a:t>
            </a:r>
            <a:endParaRPr lang="it-IT" sz="2800" b="1">
              <a:solidFill>
                <a:srgbClr val="CCFF33"/>
              </a:solidFill>
              <a:latin typeface="Bell MT" pitchFamily="18" charset="0"/>
            </a:endParaRPr>
          </a:p>
          <a:p>
            <a:pPr>
              <a:spcBef>
                <a:spcPct val="50000"/>
              </a:spcBef>
            </a:pPr>
            <a:endParaRPr lang="it-IT" sz="2800">
              <a:latin typeface="Bell MT" pitchFamily="18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914400" y="3429000"/>
            <a:ext cx="6934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rgbClr val="CCFF33"/>
                </a:solidFill>
                <a:latin typeface="Bell MT" pitchFamily="18" charset="0"/>
              </a:rPr>
              <a:t>1290 </a:t>
            </a:r>
          </a:p>
          <a:p>
            <a:pPr algn="ctr"/>
            <a:r>
              <a:rPr lang="it-IT" sz="2800">
                <a:solidFill>
                  <a:srgbClr val="CCFF33"/>
                </a:solidFill>
                <a:latin typeface="Bell MT" pitchFamily="18" charset="0"/>
              </a:rPr>
              <a:t>Gli ebrei sono espulsi dall’Inghilterra da EDOARDO I</a:t>
            </a:r>
          </a:p>
          <a:p>
            <a:pPr>
              <a:spcBef>
                <a:spcPct val="50000"/>
              </a:spcBef>
            </a:pPr>
            <a:endParaRPr lang="it-IT" sz="2800">
              <a:latin typeface="Bell MT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49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  <p:bldP spid="849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69342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CCFF33"/>
                </a:solidFill>
                <a:latin typeface="Baskerville Old Face" pitchFamily="18" charset="0"/>
              </a:rPr>
              <a:t>1492	</a:t>
            </a:r>
          </a:p>
          <a:p>
            <a:pPr algn="ctr">
              <a:spcBef>
                <a:spcPct val="50000"/>
              </a:spcBef>
            </a:pPr>
            <a:r>
              <a:rPr lang="it-IT" sz="3600">
                <a:solidFill>
                  <a:srgbClr val="CCFF33"/>
                </a:solidFill>
                <a:latin typeface="Baskerville Old Face" pitchFamily="18" charset="0"/>
              </a:rPr>
              <a:t>Con l’istituzione del tribunale dell’Inquisizione (1478) continuano le persecuzioni degli ebrei in Spagna fino alla loro espulsione da parte di FERDINANDO II e ISABELLA. Troveranno rifugio in Olanda, a Costantinopoli, in Europa orientale (soprattutto in Polonia) e nello Stato Pontificio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838200" y="4419600"/>
            <a:ext cx="7162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CCFF33"/>
                </a:solidFill>
                <a:latin typeface="Baskerville Old Face" pitchFamily="18" charset="0"/>
              </a:rPr>
              <a:t>1516</a:t>
            </a:r>
          </a:p>
          <a:p>
            <a:pPr algn="ctr">
              <a:spcBef>
                <a:spcPct val="50000"/>
              </a:spcBef>
            </a:pPr>
            <a:r>
              <a:rPr lang="it-IT" sz="3600">
                <a:solidFill>
                  <a:srgbClr val="CCFF33"/>
                </a:solidFill>
                <a:latin typeface="Baskerville Old Face" pitchFamily="18" charset="0"/>
              </a:rPr>
              <a:t>Istituzione del </a:t>
            </a:r>
            <a:r>
              <a:rPr lang="it-IT" sz="3600" b="1" i="1">
                <a:solidFill>
                  <a:srgbClr val="CCFF33"/>
                </a:solidFill>
                <a:latin typeface="Baskerville Old Face" pitchFamily="18" charset="0"/>
              </a:rPr>
              <a:t>ghetto</a:t>
            </a:r>
            <a:r>
              <a:rPr lang="it-IT" sz="3600">
                <a:solidFill>
                  <a:srgbClr val="CCFF33"/>
                </a:solidFill>
                <a:latin typeface="Baskerville Old Face" pitchFamily="18" charset="0"/>
              </a:rPr>
              <a:t> di Venezia </a:t>
            </a:r>
          </a:p>
        </p:txBody>
      </p:sp>
      <p:pic>
        <p:nvPicPr>
          <p:cNvPr id="87045" name="Picture 5" descr="j0145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4014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676400" y="609600"/>
            <a:ext cx="5791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006600"/>
                </a:solidFill>
                <a:latin typeface="Baskerville Old Face" pitchFamily="18" charset="0"/>
              </a:rPr>
              <a:t>1650	</a:t>
            </a:r>
          </a:p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006600"/>
                </a:solidFill>
                <a:latin typeface="Baskerville Old Face" pitchFamily="18" charset="0"/>
              </a:rPr>
              <a:t>Gli ebrei sono riammessi in Inghilterra e incoraggiati da OLIVER CROMWELL ad insediarsi nelle colonie americane. 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0" y="4419600"/>
            <a:ext cx="9144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i="1" dirty="0">
                <a:solidFill>
                  <a:srgbClr val="FFFF00"/>
                </a:solidFill>
                <a:latin typeface="BookmanITC Lt BT" pitchFamily="18" charset="0"/>
              </a:rPr>
              <a:t>Inizia </a:t>
            </a:r>
            <a:r>
              <a:rPr lang="it-IT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ITC Lt BT" pitchFamily="18" charset="0"/>
              </a:rPr>
              <a:t>l’emancipazione </a:t>
            </a:r>
            <a:r>
              <a:rPr lang="it-IT" sz="3200" b="1" i="1" dirty="0">
                <a:solidFill>
                  <a:srgbClr val="FFFF00"/>
                </a:solidFill>
                <a:latin typeface="BookmanITC Lt BT" pitchFamily="18" charset="0"/>
              </a:rPr>
              <a:t>(integrazione) </a:t>
            </a:r>
          </a:p>
          <a:p>
            <a:pPr algn="ctr">
              <a:spcBef>
                <a:spcPct val="50000"/>
              </a:spcBef>
            </a:pPr>
            <a:r>
              <a:rPr lang="it-IT" sz="3200" b="1" i="1" dirty="0">
                <a:solidFill>
                  <a:srgbClr val="FFFF00"/>
                </a:solidFill>
                <a:latin typeface="BookmanITC Lt BT" pitchFamily="18" charset="0"/>
              </a:rPr>
              <a:t>degli ebrei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95400" y="2971800"/>
            <a:ext cx="6324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rgbClr val="FFFF00"/>
                </a:solidFill>
                <a:latin typeface="Baskerville Old Face" pitchFamily="18" charset="0"/>
              </a:rPr>
              <a:t>   1791</a:t>
            </a:r>
          </a:p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FFFF00"/>
                </a:solidFill>
                <a:latin typeface="Baskerville Old Face" pitchFamily="18" charset="0"/>
              </a:rPr>
              <a:t>Sono riammessi in Francia nel contesto degli ideali di libertà della </a:t>
            </a:r>
            <a:r>
              <a:rPr lang="it-IT" sz="3200" b="1" i="1">
                <a:solidFill>
                  <a:srgbClr val="FFFF00"/>
                </a:solidFill>
                <a:latin typeface="Baskerville Old Face" pitchFamily="18" charset="0"/>
              </a:rPr>
              <a:t>Rivoluzione Francese</a:t>
            </a:r>
            <a:r>
              <a:rPr lang="it-IT" sz="3200" b="1">
                <a:solidFill>
                  <a:srgbClr val="FFFF00"/>
                </a:solidFill>
                <a:latin typeface="Baskerville Old Face" pitchFamily="18" charset="0"/>
              </a:rPr>
              <a:t> adottati in seguito da Napoleone, che affrancò gli ebrei confinati nei ghetti.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4958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12500">
              <a:srgbClr val="21D6E0"/>
            </a:gs>
            <a:gs pos="37500">
              <a:srgbClr val="0087E6"/>
            </a:gs>
            <a:gs pos="50000">
              <a:srgbClr val="005CBF"/>
            </a:gs>
            <a:gs pos="62500">
              <a:srgbClr val="0087E6"/>
            </a:gs>
            <a:gs pos="87500">
              <a:srgbClr val="21D6E0"/>
            </a:gs>
            <a:gs pos="100000">
              <a:srgbClr val="03D4A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81000" y="505123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 dirty="0">
                <a:solidFill>
                  <a:srgbClr val="FFFF00"/>
                </a:solidFill>
                <a:latin typeface="Cataneo BT" pitchFamily="66" charset="0"/>
              </a:rPr>
              <a:t>1870</a:t>
            </a:r>
          </a:p>
          <a:p>
            <a:pPr algn="ctr">
              <a:spcBef>
                <a:spcPct val="50000"/>
              </a:spcBef>
            </a:pPr>
            <a:r>
              <a:rPr lang="it-IT" sz="4400" b="1" dirty="0">
                <a:solidFill>
                  <a:srgbClr val="FFFF00"/>
                </a:solidFill>
                <a:latin typeface="Cataneo BT" pitchFamily="66" charset="0"/>
              </a:rPr>
              <a:t>Iniziano i primi insediamenti in </a:t>
            </a: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Palestina </a:t>
            </a:r>
            <a:r>
              <a:rPr lang="it-IT" sz="4400" b="1" dirty="0">
                <a:solidFill>
                  <a:srgbClr val="FFFF00"/>
                </a:solidFill>
                <a:latin typeface="Cataneo BT" pitchFamily="66" charset="0"/>
              </a:rPr>
              <a:t>da parte di gruppi di ebrei e continueranno negli anni successivi con provenienza soprattutto dalla Russia e dalla Polonia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90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BF00"/>
            </a:gs>
            <a:gs pos="10001">
              <a:srgbClr val="F27300"/>
            </a:gs>
            <a:gs pos="25000">
              <a:srgbClr val="8F0040"/>
            </a:gs>
            <a:gs pos="50000">
              <a:srgbClr val="400040"/>
            </a:gs>
            <a:gs pos="80000">
              <a:srgbClr val="00004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CCFF33"/>
                </a:solidFill>
                <a:latin typeface="Book Antiqua" pitchFamily="18" charset="0"/>
              </a:rPr>
              <a:t>1879	</a:t>
            </a:r>
            <a:r>
              <a:rPr lang="it-IT" sz="2400">
                <a:solidFill>
                  <a:srgbClr val="CCFF33"/>
                </a:solidFill>
                <a:latin typeface="Book Antiqua" pitchFamily="18" charset="0"/>
              </a:rPr>
              <a:t>Il tedesco WILHELM MARR conia il neologismo 	</a:t>
            </a:r>
            <a:r>
              <a:rPr lang="it-IT" sz="3200" b="1" i="1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antisemitismo</a:t>
            </a:r>
            <a:r>
              <a:rPr lang="it-IT" sz="2400" b="1" i="1">
                <a:solidFill>
                  <a:srgbClr val="CCFF33"/>
                </a:solidFill>
                <a:latin typeface="Book Antiqua" pitchFamily="18" charset="0"/>
              </a:rPr>
              <a:t>  </a:t>
            </a:r>
            <a:r>
              <a:rPr lang="it-IT" sz="2400">
                <a:solidFill>
                  <a:srgbClr val="CCFF33"/>
                </a:solidFill>
                <a:latin typeface="Book Antiqua" pitchFamily="18" charset="0"/>
              </a:rPr>
              <a:t>per legittimare scientificamente 	l’odio verso gli ebrei 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CCFF33"/>
                </a:solidFill>
                <a:latin typeface="Book Antiqua" pitchFamily="18" charset="0"/>
              </a:rPr>
              <a:t>1881 </a:t>
            </a:r>
            <a:r>
              <a:rPr lang="it-IT" sz="2400">
                <a:solidFill>
                  <a:srgbClr val="CCFF33"/>
                </a:solidFill>
                <a:latin typeface="Book Antiqua" pitchFamily="18" charset="0"/>
              </a:rPr>
              <a:t>Inizio dei </a:t>
            </a:r>
            <a:r>
              <a:rPr lang="it-IT" sz="3200" b="1" i="1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pogrom</a:t>
            </a:r>
            <a:r>
              <a:rPr lang="it-IT" sz="2400">
                <a:solidFill>
                  <a:srgbClr val="CCFF33"/>
                </a:solidFill>
                <a:latin typeface="Book Antiqua" pitchFamily="18" charset="0"/>
              </a:rPr>
              <a:t> (distruzione) in Russia</a:t>
            </a:r>
            <a:r>
              <a:rPr lang="it-IT">
                <a:solidFill>
                  <a:srgbClr val="CCFF33"/>
                </a:solidFill>
              </a:rPr>
              <a:t> 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86868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CCFF33"/>
                </a:solidFill>
                <a:latin typeface="Book Antiqua" pitchFamily="18" charset="0"/>
              </a:rPr>
              <a:t>1894	</a:t>
            </a:r>
            <a:r>
              <a:rPr lang="it-IT" sz="3200" b="1" i="1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Affare Dreyfus</a:t>
            </a:r>
            <a:r>
              <a:rPr lang="it-IT" sz="2400">
                <a:solidFill>
                  <a:srgbClr val="CCFF33"/>
                </a:solidFill>
                <a:latin typeface="Book Antiqua" pitchFamily="18" charset="0"/>
              </a:rPr>
              <a:t>  in Francia. ALFRED DREYFUS, 	ufficiale dell’esercito francese, d’origine ebraica, è 	accusato d’alto tradimento. Ciò susciterà l’odio 	antisemita in Francia. Dreyfus sarà riabilitato in seguito 	poiché l’accusa era falsa</a:t>
            </a:r>
            <a:r>
              <a:rPr lang="it-IT">
                <a:solidFill>
                  <a:srgbClr val="CCFF33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  <p:bldP spid="911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5000">
              <a:srgbClr val="C4D6EB"/>
            </a:gs>
            <a:gs pos="30001">
              <a:srgbClr val="85C2FF"/>
            </a:gs>
            <a:gs pos="50000">
              <a:srgbClr val="5E9EFF"/>
            </a:gs>
            <a:gs pos="70000">
              <a:srgbClr val="85C2FF"/>
            </a:gs>
            <a:gs pos="85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620000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>
                <a:solidFill>
                  <a:srgbClr val="6600FF"/>
                </a:solidFill>
                <a:latin typeface="Baskerville Old Face" pitchFamily="18" charset="0"/>
              </a:rPr>
              <a:t>1896</a:t>
            </a:r>
          </a:p>
          <a:p>
            <a:pPr algn="ctr">
              <a:spcBef>
                <a:spcPct val="50000"/>
              </a:spcBef>
            </a:pPr>
            <a:r>
              <a:rPr lang="it-IT" sz="4000">
                <a:solidFill>
                  <a:srgbClr val="6600FF"/>
                </a:solidFill>
                <a:latin typeface="Baskerville Old Face" pitchFamily="18" charset="0"/>
              </a:rPr>
              <a:t>THEODOR HERZL</a:t>
            </a:r>
            <a:r>
              <a:rPr lang="it-IT" sz="2800">
                <a:solidFill>
                  <a:srgbClr val="6600FF"/>
                </a:solidFill>
                <a:latin typeface="Baskerville Old Fac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2800">
                <a:solidFill>
                  <a:srgbClr val="6600FF"/>
                </a:solidFill>
                <a:latin typeface="Baskerville Old Face" pitchFamily="18" charset="0"/>
              </a:rPr>
              <a:t>pone le basi del </a:t>
            </a:r>
          </a:p>
          <a:p>
            <a:pPr algn="ctr">
              <a:spcBef>
                <a:spcPct val="50000"/>
              </a:spcBef>
            </a:pPr>
            <a:r>
              <a:rPr lang="it-IT" sz="6000" b="1" i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sionismo</a:t>
            </a:r>
            <a:r>
              <a:rPr lang="it-IT" sz="2800">
                <a:solidFill>
                  <a:srgbClr val="6600FF"/>
                </a:solidFill>
                <a:latin typeface="Baskerville Old Face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2800">
                <a:solidFill>
                  <a:srgbClr val="6600FF"/>
                </a:solidFill>
                <a:latin typeface="Baskerville Old Face" pitchFamily="18" charset="0"/>
              </a:rPr>
              <a:t>con lo scritto </a:t>
            </a:r>
            <a:r>
              <a:rPr lang="it-IT" sz="2800" b="1" i="1">
                <a:solidFill>
                  <a:srgbClr val="6600FF"/>
                </a:solidFill>
                <a:latin typeface="Baskerville Old Face" pitchFamily="18" charset="0"/>
              </a:rPr>
              <a:t>Lo Stato ebraico</a:t>
            </a:r>
            <a:r>
              <a:rPr lang="it-IT" sz="2800" i="1">
                <a:solidFill>
                  <a:srgbClr val="6600FF"/>
                </a:solidFill>
                <a:latin typeface="Baskerville Old Face" pitchFamily="18" charset="0"/>
              </a:rPr>
              <a:t>,</a:t>
            </a:r>
            <a:r>
              <a:rPr lang="it-IT" sz="2800">
                <a:solidFill>
                  <a:srgbClr val="6600FF"/>
                </a:solidFill>
                <a:latin typeface="Baskerville Old Face" pitchFamily="18" charset="0"/>
              </a:rPr>
              <a:t> dove asserisce che il problema dell’antisemitismo può essere risolto con la formazione di uno Stato ebraico.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2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0"/>
            </a:gs>
            <a:gs pos="5001">
              <a:srgbClr val="F27300"/>
            </a:gs>
            <a:gs pos="12500">
              <a:srgbClr val="8F0040"/>
            </a:gs>
            <a:gs pos="25000">
              <a:srgbClr val="400040"/>
            </a:gs>
            <a:gs pos="40000">
              <a:srgbClr val="000040"/>
            </a:gs>
            <a:gs pos="50000">
              <a:srgbClr val="000000"/>
            </a:gs>
            <a:gs pos="60000">
              <a:srgbClr val="000040"/>
            </a:gs>
            <a:gs pos="75000">
              <a:srgbClr val="400040"/>
            </a:gs>
            <a:gs pos="87500">
              <a:srgbClr val="8F0040"/>
            </a:gs>
            <a:gs pos="95000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5344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rgbClr val="CCFF33"/>
                </a:solidFill>
                <a:latin typeface="Baskerville Old Face" pitchFamily="18" charset="0"/>
              </a:rPr>
              <a:t>1905</a:t>
            </a:r>
          </a:p>
          <a:p>
            <a:pPr algn="ctr">
              <a:spcBef>
                <a:spcPct val="50000"/>
              </a:spcBef>
            </a:pPr>
            <a:r>
              <a:rPr lang="it-IT" sz="3200">
                <a:solidFill>
                  <a:srgbClr val="CCFF33"/>
                </a:solidFill>
                <a:latin typeface="Baskerville Old Face" pitchFamily="18" charset="0"/>
              </a:rPr>
              <a:t>Pubblicazione dei </a:t>
            </a:r>
            <a:r>
              <a:rPr lang="it-IT" sz="3200" b="1" i="1" u="sng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18" charset="0"/>
              </a:rPr>
              <a:t>Protocolli degli Anziani di Sion</a:t>
            </a:r>
            <a:r>
              <a:rPr lang="it-IT" sz="3200">
                <a:solidFill>
                  <a:srgbClr val="CCFF33"/>
                </a:solidFill>
                <a:latin typeface="Baskerville Old Face" pitchFamily="18" charset="0"/>
              </a:rPr>
              <a:t> un falso creato dai servizi segreti zaristi per giustificare la persecuzione degli ebrei in Russia</a:t>
            </a:r>
            <a:r>
              <a:rPr lang="it-IT">
                <a:solidFill>
                  <a:srgbClr val="CCFF33"/>
                </a:solidFill>
              </a:rPr>
              <a:t> 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066800" y="3505200"/>
            <a:ext cx="7315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CCFF33"/>
                </a:solidFill>
                <a:latin typeface="Bell MT" pitchFamily="18" charset="0"/>
              </a:rPr>
              <a:t>   1909	</a:t>
            </a:r>
          </a:p>
          <a:p>
            <a:pPr algn="ctr">
              <a:spcBef>
                <a:spcPct val="50000"/>
              </a:spcBef>
            </a:pPr>
            <a:r>
              <a:rPr lang="it-IT" sz="3600">
                <a:solidFill>
                  <a:srgbClr val="CCFF33"/>
                </a:solidFill>
                <a:latin typeface="Bell MT" pitchFamily="18" charset="0"/>
              </a:rPr>
              <a:t>Fondazione della città di </a:t>
            </a:r>
            <a:r>
              <a:rPr lang="it-IT" sz="3600" b="1" i="1">
                <a:solidFill>
                  <a:srgbClr val="CCFF33"/>
                </a:solidFill>
                <a:latin typeface="Bell MT" pitchFamily="18" charset="0"/>
              </a:rPr>
              <a:t>Tel-Aviv</a:t>
            </a:r>
            <a:r>
              <a:rPr lang="it-IT" sz="3600">
                <a:solidFill>
                  <a:srgbClr val="CCFF33"/>
                </a:solidFill>
                <a:latin typeface="Bell MT" pitchFamily="18" charset="0"/>
              </a:rPr>
              <a:t>, la prima città completamente ebraica dell’era moderna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100000">
              <a:srgbClr val="00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8674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533400" y="4800600"/>
            <a:ext cx="8153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 dirty="0">
                <a:solidFill>
                  <a:srgbClr val="FFFF00"/>
                </a:solidFill>
                <a:latin typeface="Lucida Blackletter" pitchFamily="2" charset="0"/>
              </a:rPr>
              <a:t>1933</a:t>
            </a:r>
            <a:r>
              <a:rPr lang="it-IT" sz="2800" b="1" dirty="0">
                <a:solidFill>
                  <a:srgbClr val="FFFF00"/>
                </a:solidFill>
                <a:latin typeface="Lucida Blackletter" pitchFamily="2" charset="0"/>
              </a:rPr>
              <a:t>	</a:t>
            </a:r>
            <a:r>
              <a:rPr lang="it-I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Adolf Hitler</a:t>
            </a:r>
            <a:r>
              <a:rPr lang="it-IT" sz="2800" dirty="0">
                <a:solidFill>
                  <a:srgbClr val="FFFF00"/>
                </a:solidFill>
                <a:latin typeface="Bell MT" pitchFamily="18" charset="0"/>
              </a:rPr>
              <a:t> </a:t>
            </a:r>
            <a:r>
              <a:rPr lang="it-IT" sz="2800" dirty="0" smtClean="0">
                <a:solidFill>
                  <a:srgbClr val="FFFF00"/>
                </a:solidFill>
                <a:latin typeface="Bell MT" pitchFamily="18" charset="0"/>
              </a:rPr>
              <a:t> riceve </a:t>
            </a:r>
            <a:r>
              <a:rPr lang="it-IT" sz="2800" dirty="0">
                <a:solidFill>
                  <a:srgbClr val="FFFF00"/>
                </a:solidFill>
                <a:latin typeface="Bell MT" pitchFamily="18" charset="0"/>
              </a:rPr>
              <a:t>la carica di cancelliere in Germania</a:t>
            </a:r>
            <a:r>
              <a:rPr lang="it-IT" dirty="0">
                <a:solidFill>
                  <a:srgbClr val="FFFF00"/>
                </a:solidFill>
                <a:latin typeface="Bell MT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3316" name="Picture 4" descr="SO0185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15240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rgbClr val="CC3300"/>
                </a:solidFill>
                <a:latin typeface="Baskerville Old Face" pitchFamily="18" charset="0"/>
              </a:rPr>
              <a:t>1250 a.C.	Eventi dell’ESODO</a:t>
            </a:r>
            <a:r>
              <a:rPr lang="it-IT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47244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rgbClr val="0066FF"/>
                </a:solidFill>
                <a:latin typeface="Book Antiqua" pitchFamily="18" charset="0"/>
              </a:rPr>
              <a:t>1220-1200 a.C.	</a:t>
            </a:r>
            <a:r>
              <a:rPr lang="it-IT" sz="3200">
                <a:solidFill>
                  <a:srgbClr val="0066FF"/>
                </a:solidFill>
                <a:latin typeface="Book Antiqua" pitchFamily="18" charset="0"/>
              </a:rPr>
              <a:t>Le dodici tribù s’insediano in 				Palestina (epoca dei GIUDICI).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447800" y="5334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>
                <a:solidFill>
                  <a:schemeClr val="accent2"/>
                </a:solidFill>
                <a:latin typeface="Book Antiqua" pitchFamily="18" charset="0"/>
              </a:rPr>
              <a:t>L’ESODO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382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>
                <a:solidFill>
                  <a:srgbClr val="0066FF"/>
                </a:solidFill>
                <a:latin typeface="Book Antiqua" pitchFamily="18" charset="0"/>
              </a:rPr>
              <a:t>Gli ebrei in Egitto saranno prima liberi, poi schiavi, finché nascerà </a:t>
            </a:r>
            <a:r>
              <a:rPr lang="it-IT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MOS</a:t>
            </a:r>
            <a:r>
              <a:rPr lang="en-US" sz="28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charset="0"/>
              </a:rPr>
              <a:t>È</a:t>
            </a:r>
            <a:r>
              <a:rPr lang="it-IT" sz="2800">
                <a:solidFill>
                  <a:srgbClr val="0066FF"/>
                </a:solidFill>
                <a:latin typeface="Book Antiqua" pitchFamily="18" charset="0"/>
              </a:rPr>
              <a:t> il liberatore del suo popolo.</a:t>
            </a:r>
          </a:p>
          <a:p>
            <a:pPr>
              <a:spcBef>
                <a:spcPct val="50000"/>
              </a:spcBef>
            </a:pPr>
            <a:endParaRPr lang="it-IT" sz="700">
              <a:solidFill>
                <a:srgbClr val="0066FF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CC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82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FFFF00"/>
                </a:solidFill>
                <a:latin typeface="Bell MT" pitchFamily="18" charset="0"/>
              </a:rPr>
              <a:t>1935</a:t>
            </a:r>
            <a:r>
              <a:rPr lang="it-IT" sz="3200" dirty="0">
                <a:solidFill>
                  <a:srgbClr val="FFFF00"/>
                </a:solidFill>
                <a:latin typeface="Bell MT" pitchFamily="18" charset="0"/>
              </a:rPr>
              <a:t> 15 Settembre: emanazione delle </a:t>
            </a:r>
            <a:endParaRPr lang="it-IT" sz="3200" dirty="0" smtClean="0">
              <a:solidFill>
                <a:srgbClr val="FFFF00"/>
              </a:solidFill>
              <a:latin typeface="Bell MT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it-IT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leggi </a:t>
            </a:r>
            <a:r>
              <a:rPr lang="it-IT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di Norimberga</a:t>
            </a:r>
            <a:r>
              <a:rPr lang="it-IT" sz="3200" dirty="0">
                <a:solidFill>
                  <a:srgbClr val="FFFF00"/>
                </a:solidFill>
                <a:latin typeface="Bell MT" pitchFamily="18" charset="0"/>
              </a:rPr>
              <a:t> contro gli ebrei. 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68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dirty="0">
                <a:solidFill>
                  <a:srgbClr val="FFFF00"/>
                </a:solidFill>
                <a:latin typeface="Bell MT" pitchFamily="18" charset="0"/>
              </a:rPr>
              <a:t>1938 </a:t>
            </a:r>
            <a:r>
              <a:rPr lang="it-IT" sz="3200" dirty="0">
                <a:solidFill>
                  <a:srgbClr val="FFFF00"/>
                </a:solidFill>
                <a:latin typeface="Bell MT" pitchFamily="18" charset="0"/>
              </a:rPr>
              <a:t>9-10 Novembre: </a:t>
            </a: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Notte dei cristalli.</a:t>
            </a:r>
            <a:r>
              <a:rPr lang="it-IT" sz="3200" dirty="0">
                <a:solidFill>
                  <a:srgbClr val="FFFF00"/>
                </a:solidFill>
                <a:latin typeface="Bell MT" pitchFamily="18" charset="0"/>
              </a:rPr>
              <a:t> In questa notte in Germania furono incendiate tutte le sinagoghe, infrante le vetrine dei negozi di proprietà ebraica e arrestate migliaia d’ebrei.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00600"/>
            <a:ext cx="243205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7162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it-IT" sz="3200" b="1" dirty="0">
                <a:solidFill>
                  <a:srgbClr val="FFFF00"/>
                </a:solidFill>
                <a:latin typeface="Bell MT" pitchFamily="18" charset="0"/>
              </a:rPr>
              <a:t>1938-1945</a:t>
            </a:r>
          </a:p>
          <a:p>
            <a:pPr marL="342900" indent="-342900" algn="ctr">
              <a:spcBef>
                <a:spcPct val="50000"/>
              </a:spcBef>
            </a:pPr>
            <a:r>
              <a:rPr lang="it-IT" sz="2400" dirty="0">
                <a:solidFill>
                  <a:srgbClr val="FFFF00"/>
                </a:solidFill>
                <a:latin typeface="Bell MT" pitchFamily="18" charset="0"/>
              </a:rPr>
              <a:t>Deportazione degli ebrei nei campi di concentramento per la </a:t>
            </a:r>
          </a:p>
          <a:p>
            <a:pPr marL="342900" indent="-342900" algn="ctr">
              <a:spcBef>
                <a:spcPct val="50000"/>
              </a:spcBef>
            </a:pPr>
            <a:r>
              <a:rPr lang="it-IT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ll MT" pitchFamily="18" charset="0"/>
              </a:rPr>
              <a:t>soluzione finale.</a:t>
            </a:r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2400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362200"/>
            <a:ext cx="2057400" cy="1885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429000"/>
            <a:ext cx="3810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gnale acustico registr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000" fill="hold"/>
                                        <p:tgtEl>
                                          <p:spTgt spid="101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5"/>
                </p:tgtEl>
              </p:cMediaNode>
            </p:audio>
          </p:childTnLst>
        </p:cTn>
      </p:par>
    </p:tnLst>
    <p:bldLst>
      <p:bldP spid="101380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138"/>
            <a:ext cx="91440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00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Auschwitz gate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00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00"/>
            <a:ext cx="91440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3" name="WordArt 3"/>
          <p:cNvSpPr>
            <a:spLocks noChangeArrowheads="1" noChangeShapeType="1" noTextEdit="1"/>
          </p:cNvSpPr>
          <p:nvPr/>
        </p:nvSpPr>
        <p:spPr bwMode="auto">
          <a:xfrm>
            <a:off x="1692275" y="5876925"/>
            <a:ext cx="547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"Il lavoro rende liberi"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00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2775"/>
            <a:ext cx="9144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8600"/>
            <a:ext cx="52752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rgbClr val="003300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63000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0021"/>
            </a:gs>
            <a:gs pos="50000">
              <a:schemeClr val="accent2"/>
            </a:gs>
            <a:gs pos="100000">
              <a:srgbClr val="A5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228600" y="228600"/>
            <a:ext cx="8610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17200" dirty="0">
                <a:solidFill>
                  <a:srgbClr val="FFFF00"/>
                </a:solidFill>
                <a:latin typeface="Bwhebb" pitchFamily="18" charset="0"/>
                <a:cs typeface="Times New Roman" pitchFamily="18" charset="0"/>
              </a:rPr>
              <a:t>שואה</a:t>
            </a:r>
          </a:p>
          <a:p>
            <a:pPr algn="ctr">
              <a:spcBef>
                <a:spcPct val="50000"/>
              </a:spcBef>
            </a:pPr>
            <a:r>
              <a:rPr lang="it-IT" sz="4400" dirty="0">
                <a:solidFill>
                  <a:srgbClr val="FFFF00"/>
                </a:solidFill>
                <a:latin typeface="Papyrus" pitchFamily="66" charset="0"/>
              </a:rPr>
              <a:t>Tutto ciò è avvenuto e </a:t>
            </a:r>
          </a:p>
          <a:p>
            <a:pPr algn="ctr">
              <a:spcBef>
                <a:spcPct val="50000"/>
              </a:spcBef>
            </a:pPr>
            <a:r>
              <a:rPr lang="it-IT" sz="4400" dirty="0">
                <a:solidFill>
                  <a:srgbClr val="FFFF00"/>
                </a:solidFill>
                <a:latin typeface="Papyrus" pitchFamily="66" charset="0"/>
              </a:rPr>
              <a:t>potrebbe accadere di nuovo</a:t>
            </a:r>
            <a:r>
              <a:rPr lang="it-IT" dirty="0">
                <a:solidFill>
                  <a:srgbClr val="FFFF00"/>
                </a:solidFill>
                <a:latin typeface="Papyrus" pitchFamily="66" charset="0"/>
              </a:rPr>
              <a:t> </a:t>
            </a:r>
          </a:p>
        </p:txBody>
      </p:sp>
      <p:pic>
        <p:nvPicPr>
          <p:cNvPr id="1126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gnale acustico registr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00" fill="hold"/>
                                        <p:tgtEl>
                                          <p:spTgt spid="1126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1945 </a:t>
            </a:r>
          </a:p>
          <a:p>
            <a:pPr algn="ctr"/>
            <a:r>
              <a:rPr lang="it-IT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27 gennaio</a:t>
            </a:r>
            <a:r>
              <a:rPr lang="it-IT" sz="4000" dirty="0">
                <a:solidFill>
                  <a:srgbClr val="6600FF"/>
                </a:solidFill>
                <a:latin typeface="Cataneo BT" pitchFamily="66" charset="0"/>
              </a:rPr>
              <a:t>: il campo di concentramento di </a:t>
            </a:r>
            <a:r>
              <a:rPr lang="it-IT" sz="5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Auschwitz</a:t>
            </a:r>
            <a:r>
              <a:rPr lang="it-IT" sz="4000" dirty="0">
                <a:solidFill>
                  <a:srgbClr val="6600FF"/>
                </a:solidFill>
                <a:latin typeface="Cataneo BT" pitchFamily="66" charset="0"/>
              </a:rPr>
              <a:t> è liberato </a:t>
            </a:r>
          </a:p>
          <a:p>
            <a:pPr algn="ctr"/>
            <a:r>
              <a:rPr lang="it-IT" sz="4000" dirty="0">
                <a:solidFill>
                  <a:srgbClr val="6600FF"/>
                </a:solidFill>
                <a:latin typeface="Cataneo BT" pitchFamily="66" charset="0"/>
              </a:rPr>
              <a:t>dall’Armata Rossa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38200" y="4175125"/>
            <a:ext cx="723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5 maggio:</a:t>
            </a:r>
          </a:p>
          <a:p>
            <a:pPr algn="ctr">
              <a:spcBef>
                <a:spcPct val="50000"/>
              </a:spcBef>
            </a:pPr>
            <a:r>
              <a:rPr lang="it-IT" dirty="0"/>
              <a:t> </a:t>
            </a:r>
            <a:r>
              <a:rPr lang="it-IT" sz="4000" dirty="0">
                <a:solidFill>
                  <a:srgbClr val="6600FF"/>
                </a:solidFill>
                <a:latin typeface="Cataneo BT" pitchFamily="66" charset="0"/>
              </a:rPr>
              <a:t>liberazione del campo di </a:t>
            </a:r>
            <a:r>
              <a:rPr lang="it-IT" sz="4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taneo BT" pitchFamily="66" charset="0"/>
              </a:rPr>
              <a:t>Mauthausen</a:t>
            </a:r>
            <a:r>
              <a:rPr lang="it-IT" sz="4000" dirty="0">
                <a:solidFill>
                  <a:srgbClr val="6600FF"/>
                </a:solidFill>
                <a:latin typeface="Cataneo BT" pitchFamily="66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9600" y="2514600"/>
            <a:ext cx="739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/>
              <a:t>	</a:t>
            </a:r>
            <a:r>
              <a:rPr lang="it-IT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DAVIDE</a:t>
            </a:r>
            <a:r>
              <a:rPr lang="it-IT" sz="3600">
                <a:solidFill>
                  <a:srgbClr val="FF3300"/>
                </a:solidFill>
                <a:latin typeface="Baskerville Old Face" pitchFamily="18" charset="0"/>
              </a:rPr>
              <a:t>  unifica sotto un unico regno le dodici tribù.</a:t>
            </a:r>
            <a:r>
              <a:rPr lang="it-IT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4191000"/>
            <a:ext cx="86106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600" b="1">
                <a:solidFill>
                  <a:srgbClr val="FF3300"/>
                </a:solidFill>
                <a:latin typeface="Bell MT" pitchFamily="18" charset="0"/>
              </a:rPr>
              <a:t>970-931 a.C.</a:t>
            </a:r>
            <a:r>
              <a:rPr lang="it-IT" sz="2800" b="1">
                <a:solidFill>
                  <a:srgbClr val="FF3300"/>
                </a:solidFill>
                <a:latin typeface="Bell MT" pitchFamily="18" charset="0"/>
              </a:rPr>
              <a:t>  </a:t>
            </a:r>
            <a:r>
              <a:rPr lang="it-IT" sz="2800">
                <a:solidFill>
                  <a:srgbClr val="FF3300"/>
                </a:solidFill>
                <a:latin typeface="Bell MT" pitchFamily="18" charset="0"/>
              </a:rPr>
              <a:t>SALOMONE succede a Davide e fa 			    costruire il tempio a Gerusalemme.</a:t>
            </a:r>
            <a:r>
              <a:rPr lang="it-IT" sz="2800"/>
              <a:t>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057400" y="5334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>
                <a:solidFill>
                  <a:srgbClr val="CC3300"/>
                </a:solidFill>
                <a:latin typeface="Book Antiqua" pitchFamily="18" charset="0"/>
              </a:rPr>
              <a:t>LA MONARCHIA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3148013" y="1658938"/>
            <a:ext cx="2714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rgbClr val="FF3300"/>
                </a:solidFill>
                <a:latin typeface="Baskerville Old Face" pitchFamily="18" charset="0"/>
              </a:rPr>
              <a:t>1010-970 a.C.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1"/>
      <p:bldP spid="6152" grpId="0"/>
      <p:bldP spid="6154" grpId="0"/>
      <p:bldP spid="61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dirty="0">
                <a:solidFill>
                  <a:srgbClr val="6600FF"/>
                </a:solidFill>
                <a:latin typeface="Cataneo BT" pitchFamily="66" charset="0"/>
              </a:rPr>
              <a:t>1947 L’ONU permette che sia costituito uno stato ebraico in Palestina</a:t>
            </a:r>
            <a:r>
              <a:rPr lang="it-IT" dirty="0">
                <a:solidFill>
                  <a:srgbClr val="6600FF"/>
                </a:solidFill>
              </a:rPr>
              <a:t>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33400" y="3810000"/>
            <a:ext cx="784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rgbClr val="6600FF"/>
                </a:solidFill>
                <a:latin typeface="Cataneo BT" pitchFamily="66" charset="0"/>
              </a:rPr>
              <a:t>14 maggio 1948 :</a:t>
            </a:r>
            <a:r>
              <a:rPr lang="it-IT" sz="3600">
                <a:solidFill>
                  <a:srgbClr val="6600FF"/>
                </a:solidFill>
                <a:latin typeface="Cataneo BT" pitchFamily="66" charset="0"/>
              </a:rPr>
              <a:t> proclamazione della nascita dello </a:t>
            </a:r>
            <a:r>
              <a:rPr lang="it-IT" sz="3600" b="1">
                <a:solidFill>
                  <a:srgbClr val="6600FF"/>
                </a:solidFill>
                <a:latin typeface="Cataneo BT" pitchFamily="66" charset="0"/>
              </a:rPr>
              <a:t>Stato d’Israele</a:t>
            </a:r>
            <a:r>
              <a:rPr lang="it-IT">
                <a:solidFill>
                  <a:srgbClr val="6600FF"/>
                </a:solidFill>
              </a:rPr>
              <a:t>. </a:t>
            </a: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5029200"/>
            <a:ext cx="1981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5908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4340" name="Picture 4" descr="Gerusale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4237038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0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5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4800" y="4724400"/>
            <a:ext cx="838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chemeClr val="accent2"/>
                </a:solidFill>
                <a:latin typeface="Bodoni MT" pitchFamily="18" charset="0"/>
              </a:rPr>
              <a:t>Regno del Sud (detto di Giuda poiché Davide era discendente di questa tribù) con capitale Gerusalemme.</a:t>
            </a:r>
            <a:r>
              <a:rPr lang="it-IT" sz="2000" b="1">
                <a:solidFill>
                  <a:schemeClr val="accent2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057400" y="762000"/>
            <a:ext cx="487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7200" b="1">
                <a:solidFill>
                  <a:schemeClr val="accent2"/>
                </a:solidFill>
                <a:latin typeface="Baskerville Old Face" pitchFamily="18" charset="0"/>
              </a:rPr>
              <a:t>931 a.C.</a:t>
            </a: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38400" y="1946275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4400" b="1" i="1" dirty="0">
                <a:solidFill>
                  <a:schemeClr val="accent2"/>
                </a:solidFill>
                <a:latin typeface="Bell MT" pitchFamily="18" charset="0"/>
              </a:rPr>
              <a:t>Il regno si  divide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 rot="10800000" flipV="1">
            <a:off x="1217613" y="3200400"/>
            <a:ext cx="6326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800" b="1">
                <a:solidFill>
                  <a:schemeClr val="accent2"/>
                </a:solidFill>
                <a:latin typeface="Bodoni MT" pitchFamily="18" charset="0"/>
              </a:rPr>
              <a:t>Regno del Nord (detto d’Israele o di Samaria, che sarà in seguito la capitale)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2" grpId="0"/>
      <p:bldP spid="7183" grpId="0"/>
      <p:bldP spid="71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38242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A128C"/>
            </a:gs>
            <a:gs pos="35000">
              <a:srgbClr val="181CC7"/>
            </a:gs>
            <a:gs pos="44000">
              <a:srgbClr val="7005D4"/>
            </a:gs>
            <a:gs pos="50000">
              <a:srgbClr val="8C3D91"/>
            </a:gs>
            <a:gs pos="56000">
              <a:srgbClr val="7005D4"/>
            </a:gs>
            <a:gs pos="65000">
              <a:srgbClr val="181CC7"/>
            </a:gs>
            <a:gs pos="80001">
              <a:srgbClr val="0A128C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1997075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721 a.C.  Caduta del regno del Nord per opera degli Assiri. </a:t>
            </a:r>
          </a:p>
          <a:p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	     I suoi abitanti sono dispersi.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rot="10800000" flipV="1">
            <a:off x="-3175" y="3352800"/>
            <a:ext cx="914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Book Antiqua" pitchFamily="18" charset="0"/>
              </a:rPr>
              <a:t>597 a.C.   NABUCODONOSOR occupa Gerusalemme,  impone 	    un pesante tributo, deporta a Babilonia una parte della 	    popolazione e lascia un governatore.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52600" y="2286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6000">
                <a:solidFill>
                  <a:srgbClr val="FFFF00"/>
                </a:solidFill>
                <a:latin typeface="BookmanITC Lt BT" pitchFamily="18" charset="0"/>
              </a:rPr>
              <a:t>L’ESILIO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89100" y="5127625"/>
            <a:ext cx="5086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6000" b="1">
                <a:solidFill>
                  <a:srgbClr val="FFFF00"/>
                </a:solidFill>
                <a:latin typeface="Baskerville Old Face" pitchFamily="18" charset="0"/>
              </a:rPr>
              <a:t>1^ deportazione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5" grpId="0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A128C"/>
            </a:gs>
            <a:gs pos="35000">
              <a:srgbClr val="181CC7"/>
            </a:gs>
            <a:gs pos="44000">
              <a:srgbClr val="7005D4"/>
            </a:gs>
            <a:gs pos="50000">
              <a:srgbClr val="8C3D91"/>
            </a:gs>
            <a:gs pos="56000">
              <a:srgbClr val="7005D4"/>
            </a:gs>
            <a:gs pos="65000">
              <a:srgbClr val="181CC7"/>
            </a:gs>
            <a:gs pos="80001">
              <a:srgbClr val="0A128C"/>
            </a:gs>
            <a:gs pos="100000">
              <a:srgbClr val="0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Prof. Vincenzo Cremone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86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Book Antiqua" pitchFamily="18" charset="0"/>
              </a:rPr>
              <a:t>587</a:t>
            </a:r>
            <a:r>
              <a:rPr lang="it-IT" sz="320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sz="3200" b="1">
                <a:solidFill>
                  <a:srgbClr val="FFFF00"/>
                </a:solidFill>
                <a:latin typeface="Book Antiqua" pitchFamily="18" charset="0"/>
              </a:rPr>
              <a:t>a.C.</a:t>
            </a:r>
            <a:r>
              <a:rPr lang="it-IT" sz="3200">
                <a:solidFill>
                  <a:srgbClr val="FFFF00"/>
                </a:solidFill>
                <a:latin typeface="Book Antiqua" pitchFamily="18" charset="0"/>
              </a:rPr>
              <a:t>	Dopo una rivolta degli ebrei, 				Nabucodonosor assedia 					Gerusalemme, ne distrugge le 			mura e il Tempio e deporta a 				Babilonia coloro che erano rimasti.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52600" y="228600"/>
            <a:ext cx="571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6000">
                <a:solidFill>
                  <a:srgbClr val="FFFF00"/>
                </a:solidFill>
                <a:latin typeface="BookmanITC Lt BT" pitchFamily="18" charset="0"/>
              </a:rPr>
              <a:t>L’ESILIO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2133600" y="4572000"/>
            <a:ext cx="5086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6000" b="1">
                <a:solidFill>
                  <a:srgbClr val="FFFF00"/>
                </a:solidFill>
                <a:latin typeface="Baskerville Old Face" pitchFamily="18" charset="0"/>
              </a:rPr>
              <a:t>2^ deportazione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1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801</TotalTime>
  <Words>734</Words>
  <Application>Microsoft Office PowerPoint</Application>
  <PresentationFormat>Presentazione su schermo (4:3)</PresentationFormat>
  <Paragraphs>146</Paragraphs>
  <Slides>40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Auschwitz gate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Vincenzo</cp:lastModifiedBy>
  <cp:revision>18</cp:revision>
  <cp:lastPrinted>1601-01-01T00:00:00Z</cp:lastPrinted>
  <dcterms:created xsi:type="dcterms:W3CDTF">1601-01-01T00:00:00Z</dcterms:created>
  <dcterms:modified xsi:type="dcterms:W3CDTF">2015-01-27T13:58:38Z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