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9" d="100"/>
          <a:sy n="69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8511C-46FA-49F1-8A7A-B6634580B6D2}" type="datetimeFigureOut">
              <a:rPr lang="it-IT" smtClean="0"/>
              <a:pPr/>
              <a:t>13/02/2015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4CA1-CC73-424E-93F1-4E671859F82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6B2-1A47-42AE-909F-1ABE8710BBE3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5F0A-CB68-4B42-8957-673C33FA328C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64-6247-481D-B95B-FA1865700FEB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1903-BA5D-401C-881D-6D534C38CF0D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FD83-A159-4917-A99E-29E1DCD5523D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89A-298F-41FB-9E09-771F060951CD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99F2-D4D7-4A65-A9ED-A8A555678E3D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BCBB-BFC8-4175-9436-593B0B8297E8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3814-EE1C-4F9A-85AA-6797E172F915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6A5C-797E-4BBF-B9BE-9A37C1D82DB5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EF58-619A-481C-A8A0-E8BBBC16D06E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82AC-82A2-4F0C-8EBB-247D152001EE}" type="datetime1">
              <a:rPr lang="it-IT" smtClean="0"/>
              <a:pPr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F2122-B036-4EAF-A8A2-5633C6C001E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00809"/>
            <a:ext cx="9144000" cy="1899642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L’acqua nella Bibbia</a:t>
            </a:r>
            <a:endParaRPr lang="it-IT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9532" y="3789040"/>
            <a:ext cx="8424936" cy="2160240"/>
          </a:xfrm>
        </p:spPr>
        <p:txBody>
          <a:bodyPr>
            <a:noAutofit/>
          </a:bodyPr>
          <a:lstStyle/>
          <a:p>
            <a:r>
              <a:rPr lang="it-IT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Elemento della creazione</a:t>
            </a:r>
            <a:r>
              <a:rPr lang="it-IT" sz="4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it-IT" sz="4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it-IT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e simbolo</a:t>
            </a:r>
            <a:endParaRPr lang="it-IT" sz="48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 Vincenzo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Cremone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5" name="Immagine 4" descr="ondeeeeeeeeeeeee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80" y="1052736"/>
            <a:ext cx="3555840" cy="9761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91780" y="17728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benefiche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3488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riassume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meraviglia il dominio di Dio sulle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acque.</a:t>
            </a:r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5008" y="2863383"/>
            <a:ext cx="3924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segnato per loro un confine</a:t>
            </a:r>
          </a:p>
          <a:p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non superare perché non tornino </a:t>
            </a:r>
          </a:p>
          <a:p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coprire la terra.</a:t>
            </a:r>
          </a:p>
          <a:p>
            <a:endParaRPr lang="it-IT" sz="12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Dalle </a:t>
            </a:r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sorgenti fai scendere le acque </a:t>
            </a:r>
          </a:p>
          <a:p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ecco ruscelli scorrere tra i monti. </a:t>
            </a:r>
          </a:p>
          <a:p>
            <a:endParaRPr lang="it-IT" sz="12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</a:t>
            </a:r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loro sponde vengono le bestie</a:t>
            </a:r>
          </a:p>
          <a:p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campagna, </a:t>
            </a:r>
          </a:p>
          <a:p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zebre vi placano la sete.</a:t>
            </a:r>
          </a:p>
          <a:p>
            <a:endParaRPr lang="it-IT" sz="12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intorno fanno nidi gli uccelli </a:t>
            </a:r>
          </a:p>
          <a:p>
            <a:r>
              <a:rPr lang="it-IT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tra le foglie compongono canti.</a:t>
            </a:r>
          </a:p>
          <a:p>
            <a:endParaRPr lang="it-IT" sz="1200" dirty="0" smtClean="0">
              <a:solidFill>
                <a:srgbClr val="FF9900"/>
              </a:solidFill>
            </a:endParaRPr>
          </a:p>
        </p:txBody>
      </p:sp>
      <p:pic>
        <p:nvPicPr>
          <p:cNvPr id="11" name="Immagine 10" descr="fiumi_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808312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5" name="Immagine 4" descr="ondeeeeeeeeeeeee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80" y="1124744"/>
            <a:ext cx="3555840" cy="9761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91780" y="19168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benefiche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2616001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Dall'alto dei cieli fai piovere sui monti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non fai mancare alla terra l'acqua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necessaria.</a:t>
            </a:r>
          </a:p>
          <a:p>
            <a:pPr algn="r"/>
            <a:endParaRPr lang="it-IT" sz="1200" dirty="0" smtClean="0">
              <a:solidFill>
                <a:srgbClr val="FF9900"/>
              </a:solidFill>
            </a:endParaRP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 crescere l'erba per il bestiame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 piante che l'uomo coltiva.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la terra gli dà da vivere:</a:t>
            </a:r>
          </a:p>
          <a:p>
            <a:pPr algn="r"/>
            <a:endParaRPr lang="it-IT" sz="1200" dirty="0" smtClean="0">
              <a:solidFill>
                <a:srgbClr val="FF9900"/>
              </a:solidFill>
            </a:endParaRP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vino per renderlo allegro,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olio per far brillare il suo volto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pane per ridargli vigore.</a:t>
            </a:r>
          </a:p>
          <a:p>
            <a:pPr algn="r"/>
            <a:endParaRPr lang="it-IT" sz="1200" dirty="0" smtClean="0">
              <a:solidFill>
                <a:srgbClr val="FF9900"/>
              </a:solidFill>
            </a:endParaRP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sazie d'acqua le piante del Signore,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cedri del Libano da lui piantati.</a:t>
            </a:r>
          </a:p>
        </p:txBody>
      </p:sp>
      <p:pic>
        <p:nvPicPr>
          <p:cNvPr id="9" name="Immagine 8" descr="cascate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62926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Vincenzo </a:t>
            </a:r>
            <a:r>
              <a:rPr lang="it-IT" dirty="0" err="1" smtClean="0"/>
              <a:t>Cremone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234888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terrificanti</a:t>
            </a:r>
            <a:endParaRPr lang="it-IT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 descr="minacc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052736"/>
            <a:ext cx="3744416" cy="14401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512" y="3027724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L'acqua non è soltanto una potenza di vita.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evocano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l'inquietudine demoniaca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 loro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agitazione perpetua.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piena improvvisa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torrenti, che al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dell’uragano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 via la terra e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viventi, diventa acqua di morte e non di vita, di devastazione e non di fecondazione.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 descr="alluvioneweew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0524" y="3140968"/>
            <a:ext cx="458437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erzincan-medyum-erzincan-medyum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0421" y="3566119"/>
            <a:ext cx="5223159" cy="2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91780" y="23488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terrificanti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 descr="minacc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052736"/>
            <a:ext cx="3744416" cy="144016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61764" y="306896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Queste dalla Bibbia vengono chiamate le </a:t>
            </a:r>
            <a:r>
              <a:rPr lang="it-IT" sz="2400" b="1" cap="sm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Grandi Acque</a:t>
            </a:r>
            <a:r>
              <a:rPr lang="it-IT" sz="2400" cap="small" spc="300" dirty="0" smtClean="0">
                <a:solidFill>
                  <a:srgbClr val="002060"/>
                </a:solidFill>
              </a:rPr>
              <a:t>, </a:t>
            </a:r>
            <a:r>
              <a:rPr lang="it-IT" sz="2400" dirty="0" smtClean="0">
                <a:solidFill>
                  <a:srgbClr val="002060"/>
                </a:solidFill>
              </a:rPr>
              <a:t>l’acqua cosmica che avvolge il mondo ed è una minaccia costante per l’uomo.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91780" y="23488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terrificanti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 descr="minacc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052736"/>
            <a:ext cx="3744416" cy="14401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220072" y="2996952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 disse a Noè:</a:t>
            </a:r>
          </a:p>
          <a:p>
            <a:pPr algn="r"/>
            <a:r>
              <a:rPr lang="it-IT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“Ecco, io sto per mandare il diluvio, cioè le acque, sulla terra, per distruggere sotto il cielo ogni carne in cui c'è soffio di vita; quanto è sulla terra perirà. Ma con te io stabilisco la mia alleanza.”</a:t>
            </a:r>
            <a:endParaRPr lang="it-IT" sz="24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08304" y="638132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it-IT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17-18</a:t>
            </a:r>
            <a:endParaRPr lang="it-IT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magine 12" descr="Francis_Danby_-_The_Delu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08" y="2996952"/>
            <a:ext cx="52389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91780" y="23488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terrificanti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 descr="minacc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052736"/>
            <a:ext cx="3744416" cy="1440160"/>
          </a:xfrm>
          <a:prstGeom prst="rect">
            <a:avLst/>
          </a:prstGeom>
        </p:spPr>
      </p:pic>
      <p:pic>
        <p:nvPicPr>
          <p:cNvPr id="15" name="Immagine 14" descr="o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964" y="2654400"/>
            <a:ext cx="8822072" cy="415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sellaDiTesto 15"/>
          <p:cNvSpPr txBox="1"/>
          <p:nvPr/>
        </p:nvSpPr>
        <p:spPr>
          <a:xfrm>
            <a:off x="539552" y="292494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it-IT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Signore disse a Mosè: "Stendi la mano sul mare: le acque si riversino sugli Egiziani, sui loro carri e i loro cavalieri". </a:t>
            </a:r>
            <a:r>
              <a:rPr lang="it-IT" sz="2400" b="1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it-IT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Mosè stese la mano sul mare e il mare, sul far del mattino, tornò al suo livello consueto, mentre gli Egiziani, fuggendo, gli si dirigevano contro. Il Signore li travolse così in mezzo al mare. </a:t>
            </a:r>
            <a:r>
              <a:rPr lang="it-IT" sz="2400" b="1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it-IT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ritornarono e sommersero i carri e i cavalieri di tutto l'esercito del faraone, che erano entrati nel mare dietro a Israele: non ne scampò neppure uno. </a:t>
            </a:r>
            <a:r>
              <a:rPr lang="it-IT" sz="2400" b="1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it-IT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Invece gli Israeliti avevano camminato sull'asciutto in mezzo al mare, mentre le acque erano per loro un muro a destra e a sinistra.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380312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14, 26-29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91780" y="23488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terrificanti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 descr="minacc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052736"/>
            <a:ext cx="3744416" cy="14401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75556" y="3284984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Tuttavia nelle mani del creatore questo flagello brutale non è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cieco: inghiottendo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mondo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empio, il diluvio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lascia sussistere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giusto.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pure i flutti del Mar Rosso fanno una cernita tra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popolo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Dio e quello degli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idoli (gli egiziani).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terrificanti anticipano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quindi il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giudizio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definitivo mediante il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fuoco, lasciano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 il loro passaggio una terra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nuova.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77734" y="2420888"/>
            <a:ext cx="478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purificatrici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Acque puri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708" y="1196752"/>
            <a:ext cx="5256584" cy="1211949"/>
          </a:xfrm>
          <a:prstGeom prst="rect">
            <a:avLst/>
          </a:prstGeom>
        </p:spPr>
      </p:pic>
      <p:pic>
        <p:nvPicPr>
          <p:cNvPr id="8" name="Immagine 7" descr="HIN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1800201" cy="254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mis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573016"/>
            <a:ext cx="277530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Indi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653136"/>
            <a:ext cx="2720508" cy="18703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 descr="misogi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725144"/>
            <a:ext cx="1337868" cy="1783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 descr="29780-p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58907" y="4437112"/>
            <a:ext cx="306156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Immagine 12" descr="19_12_are_f1_245_resize_526_39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25814" y="1628800"/>
            <a:ext cx="221068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77734" y="2420888"/>
            <a:ext cx="478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purificatrici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Acque puri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708" y="1196752"/>
            <a:ext cx="5256584" cy="12119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3488809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L’uso dell’acqua come mezzo di purificazione rituale è presente in quasi tutte le religioni ed è connesso con quanto viene considerato “impuro” e deve essere riportato in stato di purità, o deve essere purificato per venire adibito al culto, mediante abluzioni e lavaggi compiuti secondo determinate modalità e norme rituali.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9" name="Immagine 8" descr="03sli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59"/>
            <a:ext cx="2376266" cy="158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misogi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052736"/>
            <a:ext cx="1595616" cy="212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77734" y="2420888"/>
            <a:ext cx="478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purificatrici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Acque puri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708" y="1196752"/>
            <a:ext cx="5256584" cy="12119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3528" y="3262332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Il rituale giudaico prevedeva numerose </a:t>
            </a:r>
            <a:r>
              <a:rPr lang="it-IT" sz="2400" dirty="0" smtClean="0">
                <a:solidFill>
                  <a:srgbClr val="002060"/>
                </a:solidFill>
              </a:rPr>
              <a:t>purificazioni </a:t>
            </a:r>
            <a:r>
              <a:rPr lang="it-IT" sz="2400" dirty="0" smtClean="0">
                <a:solidFill>
                  <a:srgbClr val="002060"/>
                </a:solidFill>
              </a:rPr>
              <a:t>con l'acqua: </a:t>
            </a:r>
            <a:r>
              <a:rPr lang="it-IT" sz="2400" dirty="0" smtClean="0">
                <a:solidFill>
                  <a:srgbClr val="002060"/>
                </a:solidFill>
              </a:rPr>
              <a:t>il sommo </a:t>
            </a:r>
            <a:r>
              <a:rPr lang="it-IT" sz="2400" dirty="0" smtClean="0">
                <a:solidFill>
                  <a:srgbClr val="002060"/>
                </a:solidFill>
              </a:rPr>
              <a:t>sacerdote doveva lavarsi per prepararsi alla investitura </a:t>
            </a:r>
            <a:r>
              <a:rPr lang="it-IT" sz="2000" i="1" dirty="0" smtClean="0">
                <a:solidFill>
                  <a:srgbClr val="002060"/>
                </a:solidFill>
              </a:rPr>
              <a:t>(</a:t>
            </a:r>
            <a:r>
              <a:rPr lang="it-IT" sz="2000" i="1" dirty="0" err="1" smtClean="0">
                <a:solidFill>
                  <a:srgbClr val="002060"/>
                </a:solidFill>
              </a:rPr>
              <a:t>Es</a:t>
            </a:r>
            <a:r>
              <a:rPr lang="it-IT" sz="2000" i="1" dirty="0" smtClean="0">
                <a:solidFill>
                  <a:srgbClr val="002060"/>
                </a:solidFill>
              </a:rPr>
              <a:t> </a:t>
            </a:r>
            <a:r>
              <a:rPr lang="it-IT" sz="2000" i="1" dirty="0" smtClean="0">
                <a:solidFill>
                  <a:srgbClr val="002060"/>
                </a:solidFill>
              </a:rPr>
              <a:t>29,4; 40,12</a:t>
            </a:r>
            <a:r>
              <a:rPr lang="it-IT" sz="2000" i="1" dirty="0" smtClean="0">
                <a:solidFill>
                  <a:srgbClr val="002060"/>
                </a:solidFill>
              </a:rPr>
              <a:t>)</a:t>
            </a:r>
            <a:r>
              <a:rPr lang="it-IT" sz="2400" dirty="0" smtClean="0">
                <a:solidFill>
                  <a:srgbClr val="002060"/>
                </a:solidFill>
              </a:rPr>
              <a:t> oppure al grande giorno della </a:t>
            </a:r>
            <a:r>
              <a:rPr lang="it-IT" sz="2400" dirty="0" smtClean="0">
                <a:solidFill>
                  <a:srgbClr val="002060"/>
                </a:solidFill>
              </a:rPr>
              <a:t>espiazione </a:t>
            </a:r>
            <a:r>
              <a:rPr lang="it-IT" sz="2000" i="1" dirty="0" smtClean="0">
                <a:solidFill>
                  <a:srgbClr val="002060"/>
                </a:solidFill>
              </a:rPr>
              <a:t>(</a:t>
            </a:r>
            <a:r>
              <a:rPr lang="it-IT" sz="2000" i="1" dirty="0" err="1" smtClean="0">
                <a:solidFill>
                  <a:srgbClr val="002060"/>
                </a:solidFill>
              </a:rPr>
              <a:t>Lev</a:t>
            </a:r>
            <a:r>
              <a:rPr lang="it-IT" sz="2000" i="1" dirty="0" smtClean="0">
                <a:solidFill>
                  <a:srgbClr val="002060"/>
                </a:solidFill>
              </a:rPr>
              <a:t> 16,4.24)</a:t>
            </a:r>
            <a:r>
              <a:rPr lang="it-IT" sz="2400" dirty="0" smtClean="0">
                <a:solidFill>
                  <a:srgbClr val="002060"/>
                </a:solidFill>
              </a:rPr>
              <a:t>; </a:t>
            </a:r>
            <a:r>
              <a:rPr lang="it-IT" sz="2400" dirty="0" smtClean="0">
                <a:solidFill>
                  <a:srgbClr val="002060"/>
                </a:solidFill>
              </a:rPr>
              <a:t>abluzioni con </a:t>
            </a:r>
            <a:r>
              <a:rPr lang="it-IT" sz="2400" dirty="0" smtClean="0">
                <a:solidFill>
                  <a:srgbClr val="002060"/>
                </a:solidFill>
              </a:rPr>
              <a:t>l'acqua erano prescritte dopo aver toccato un cadavere </a:t>
            </a:r>
            <a:r>
              <a:rPr lang="it-IT" sz="2000" i="1" dirty="0" smtClean="0">
                <a:solidFill>
                  <a:srgbClr val="002060"/>
                </a:solidFill>
              </a:rPr>
              <a:t>(</a:t>
            </a:r>
            <a:r>
              <a:rPr lang="it-IT" sz="2000" i="1" dirty="0" err="1" smtClean="0">
                <a:solidFill>
                  <a:srgbClr val="002060"/>
                </a:solidFill>
              </a:rPr>
              <a:t>Lev</a:t>
            </a:r>
            <a:r>
              <a:rPr lang="it-IT" sz="2000" i="1" dirty="0" smtClean="0">
                <a:solidFill>
                  <a:srgbClr val="002060"/>
                </a:solidFill>
              </a:rPr>
              <a:t> 11,40; </a:t>
            </a:r>
            <a:r>
              <a:rPr lang="it-IT" sz="2000" i="1" dirty="0" smtClean="0">
                <a:solidFill>
                  <a:srgbClr val="002060"/>
                </a:solidFill>
              </a:rPr>
              <a:t>17,15s)</a:t>
            </a:r>
            <a:r>
              <a:rPr lang="it-IT" sz="2400" dirty="0" smtClean="0">
                <a:solidFill>
                  <a:srgbClr val="002060"/>
                </a:solidFill>
              </a:rPr>
              <a:t>,</a:t>
            </a:r>
            <a:r>
              <a:rPr lang="it-IT" sz="2800" dirty="0" smtClean="0">
                <a:solidFill>
                  <a:srgbClr val="002060"/>
                </a:solidFill>
              </a:rPr>
              <a:t>per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purificarsi dalla </a:t>
            </a:r>
            <a:r>
              <a:rPr lang="it-IT" sz="2400" dirty="0" smtClean="0">
                <a:solidFill>
                  <a:srgbClr val="002060"/>
                </a:solidFill>
              </a:rPr>
              <a:t>lebbra </a:t>
            </a:r>
            <a:r>
              <a:rPr lang="it-IT" sz="2000" i="1" dirty="0" smtClean="0">
                <a:solidFill>
                  <a:srgbClr val="002060"/>
                </a:solidFill>
              </a:rPr>
              <a:t>(</a:t>
            </a:r>
            <a:r>
              <a:rPr lang="it-IT" sz="2000" i="1" dirty="0" err="1" smtClean="0">
                <a:solidFill>
                  <a:srgbClr val="002060"/>
                </a:solidFill>
              </a:rPr>
              <a:t>Lev</a:t>
            </a:r>
            <a:r>
              <a:rPr lang="it-IT" sz="2000" i="1" dirty="0" smtClean="0">
                <a:solidFill>
                  <a:srgbClr val="002060"/>
                </a:solidFill>
              </a:rPr>
              <a:t> 14, 8s)</a:t>
            </a:r>
            <a:r>
              <a:rPr lang="it-IT" sz="2400" dirty="0" smtClean="0">
                <a:solidFill>
                  <a:srgbClr val="002060"/>
                </a:solidFill>
              </a:rPr>
              <a:t> o da ogni impurità </a:t>
            </a:r>
            <a:r>
              <a:rPr lang="it-IT" sz="2400" dirty="0" smtClean="0">
                <a:solidFill>
                  <a:srgbClr val="002060"/>
                </a:solidFill>
              </a:rPr>
              <a:t>sessuale </a:t>
            </a:r>
            <a:r>
              <a:rPr lang="it-IT" sz="2000" i="1" dirty="0" smtClean="0">
                <a:solidFill>
                  <a:srgbClr val="002060"/>
                </a:solidFill>
              </a:rPr>
              <a:t>(</a:t>
            </a:r>
            <a:r>
              <a:rPr lang="it-IT" sz="2000" i="1" dirty="0" err="1" smtClean="0">
                <a:solidFill>
                  <a:srgbClr val="002060"/>
                </a:solidFill>
              </a:rPr>
              <a:t>Lev</a:t>
            </a:r>
            <a:r>
              <a:rPr lang="it-IT" sz="2000" i="1" dirty="0" smtClean="0">
                <a:solidFill>
                  <a:srgbClr val="002060"/>
                </a:solidFill>
              </a:rPr>
              <a:t> 15</a:t>
            </a:r>
            <a:r>
              <a:rPr lang="it-IT" sz="2000" i="1" dirty="0" smtClean="0">
                <a:solidFill>
                  <a:srgbClr val="002060"/>
                </a:solidFill>
              </a:rPr>
              <a:t>)</a:t>
            </a:r>
            <a:r>
              <a:rPr lang="it-IT" sz="2400" dirty="0" smtClean="0">
                <a:solidFill>
                  <a:srgbClr val="002060"/>
                </a:solidFill>
              </a:rPr>
              <a:t>. Queste diverse purificazioni del corpo dovevano significare </a:t>
            </a:r>
            <a:r>
              <a:rPr lang="it-IT" sz="2400" dirty="0" smtClean="0">
                <a:solidFill>
                  <a:srgbClr val="002060"/>
                </a:solidFill>
              </a:rPr>
              <a:t>la purificazione </a:t>
            </a:r>
            <a:r>
              <a:rPr lang="it-IT" sz="2400" dirty="0" smtClean="0">
                <a:solidFill>
                  <a:srgbClr val="002060"/>
                </a:solidFill>
              </a:rPr>
              <a:t>interna del c</a:t>
            </a:r>
            <a:r>
              <a:rPr lang="it-IT" sz="2400" dirty="0" smtClean="0">
                <a:solidFill>
                  <a:srgbClr val="002060"/>
                </a:solidFill>
              </a:rPr>
              <a:t>uore</a:t>
            </a:r>
            <a:r>
              <a:rPr lang="it-IT" sz="2400" dirty="0" smtClean="0">
                <a:solidFill>
                  <a:srgbClr val="002060"/>
                </a:solidFill>
              </a:rPr>
              <a:t>, necessaria a chi voleva accostarsi al </a:t>
            </a:r>
            <a:r>
              <a:rPr lang="it-IT" sz="2400" dirty="0" smtClean="0">
                <a:solidFill>
                  <a:srgbClr val="002060"/>
                </a:solidFill>
              </a:rPr>
              <a:t>Dio tre </a:t>
            </a:r>
            <a:r>
              <a:rPr lang="it-IT" sz="2400" dirty="0" smtClean="0">
                <a:solidFill>
                  <a:srgbClr val="002060"/>
                </a:solidFill>
              </a:rPr>
              <a:t>volte </a:t>
            </a:r>
            <a:r>
              <a:rPr lang="it-IT" sz="2400" dirty="0" smtClean="0">
                <a:solidFill>
                  <a:srgbClr val="002060"/>
                </a:solidFill>
              </a:rPr>
              <a:t>santo</a:t>
            </a:r>
            <a:r>
              <a:rPr lang="it-IT" sz="2400" dirty="0" smtClean="0">
                <a:solidFill>
                  <a:srgbClr val="002060"/>
                </a:solidFill>
              </a:rPr>
              <a:t>. 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10" name="Immagine 9" descr="2770763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49" y="1196752"/>
            <a:ext cx="1965771" cy="196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 descr="tora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1052736"/>
            <a:ext cx="2448272" cy="1787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486916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</a:t>
            </a: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essa la terra non 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che </a:t>
            </a: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deserto arido, paese </a:t>
            </a: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fame e della sete, dove uomini 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animali sono </a:t>
            </a: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votati alla morte.</a:t>
            </a:r>
          </a:p>
        </p:txBody>
      </p:sp>
      <p:pic>
        <p:nvPicPr>
          <p:cNvPr id="7" name="Immagine 6" descr="cascate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29" y="432048"/>
            <a:ext cx="6108171" cy="4581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asellaDiTesto 7"/>
          <p:cNvSpPr txBox="1"/>
          <p:nvPr/>
        </p:nvSpPr>
        <p:spPr>
          <a:xfrm>
            <a:off x="6516216" y="1628800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L'acqua è anzitutto sorgente e potenza di 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vita:</a:t>
            </a:r>
            <a:endParaRPr lang="it-I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 Vincenzo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Cremone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1224136"/>
          </a:xfrm>
          <a:prstGeom prst="rect">
            <a:avLst/>
          </a:prstGeom>
        </p:spPr>
      </p:pic>
      <p:pic>
        <p:nvPicPr>
          <p:cNvPr id="9" name="Immagine 8" descr="sicut-cerv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3583" y="4869160"/>
            <a:ext cx="6236834" cy="1874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935596" y="256083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la cerva anela ai corsi d'acqua, così l'anima mia anela a te, o Dio. L'anima mia ha sete di Dio, del Dio vivente.</a:t>
            </a:r>
            <a:endParaRPr lang="it-IT" sz="36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48264" y="42930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it-IT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</a:t>
            </a:r>
            <a:endParaRPr lang="it-IT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12241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09582" y="2492896"/>
            <a:ext cx="752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Simbolicamente l’acqua, nella Bibbia , rappresenta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79812" y="314096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Parola di </a:t>
            </a:r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Dio</a:t>
            </a:r>
            <a:endParaRPr lang="it-IT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393305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Dio fonte di vita</a:t>
            </a:r>
            <a:endParaRPr lang="it-IT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79812" y="5539879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Spirito Santo</a:t>
            </a:r>
            <a:endParaRPr lang="it-IT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79812" y="472514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Saggezza</a:t>
            </a:r>
            <a:endParaRPr lang="it-IT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12241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69722" y="2636912"/>
            <a:ext cx="500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Acqua - Parola </a:t>
            </a:r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 </a:t>
            </a:r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Dio</a:t>
            </a:r>
            <a:endParaRPr lang="it-IT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Immagine 5" descr="Falcioni-Bucanev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59532" y="3429000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pioggia e la neve scendono dal cielo e non vi ritornano senza avere irrigato la terra, senza averla fecondata e fatta germogliare, perché dia il seme a chi semina e il pane a chi mangia, così sarà della mia parola uscita dalla mia bocca: non ritornerà a me senza effetto, senza aver operato ciò che desidero e senza aver compiuto ciò per cui l'ho mandata.</a:t>
            </a:r>
            <a:endParaRPr lang="it-IT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32240" y="613568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55, 10 – 11</a:t>
            </a:r>
            <a:endParaRPr lang="it-IT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1224136"/>
          </a:xfrm>
          <a:prstGeom prst="rect">
            <a:avLst/>
          </a:prstGeom>
        </p:spPr>
      </p:pic>
      <p:pic>
        <p:nvPicPr>
          <p:cNvPr id="5" name="Immagine 4" descr="425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117784" y="3356992"/>
            <a:ext cx="3446104" cy="34563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69722" y="2636912"/>
            <a:ext cx="500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Acqua - Parola </a:t>
            </a:r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 </a:t>
            </a:r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Dio</a:t>
            </a:r>
            <a:endParaRPr lang="it-IT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3356992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Beato l'uomo che  nella legge del Signore trova la sua gioia, la sua legge medita giorno e notte. È come albero piantato lungo corsi d'acqua, che dà frutto a suo tempo.</a:t>
            </a:r>
            <a:endParaRPr lang="it-IT" sz="32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40352" y="62373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it-IT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it-IT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3668" y="274638"/>
            <a:ext cx="5976664" cy="634082"/>
          </a:xfrm>
        </p:spPr>
        <p:txBody>
          <a:bodyPr>
            <a:normAutofit fontScale="90000"/>
          </a:bodyPr>
          <a:lstStyle/>
          <a:p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6222" y="836712"/>
            <a:ext cx="3211557" cy="8920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08693" y="1628800"/>
            <a:ext cx="55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Acqua – Spirito Santo</a:t>
            </a:r>
            <a:endParaRPr lang="it-IT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63888" y="2456795"/>
            <a:ext cx="54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Gesù, ritto in piedi, gridò: "Se qualcuno ha sete, venga a me, e beva chi crede in me. Come dice la Scrittura: Dal suo grembo sgorgheranno fiumi di acqua viva". Questo egli disse dello Spirito che avrebbero ricevuto i credenti in lui: infatti non vi era ancora lo Spirito, perché Gesù non era ancora stato glorificato.</a:t>
            </a:r>
            <a:endParaRPr lang="it-IT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 descr="spirito_santo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1" y="2614715"/>
            <a:ext cx="3649231" cy="326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7308304" y="63813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</a:t>
            </a:r>
            <a:r>
              <a:rPr lang="it-IT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 37 – 39</a:t>
            </a:r>
            <a:endParaRPr lang="it-IT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8640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07604" y="191683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acque battesimali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Immagine 5" descr="battesimo-per-immersione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07504" y="2957253"/>
            <a:ext cx="2520279" cy="3784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 descr="Fotolia_25087710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347864" y="3068960"/>
            <a:ext cx="216278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29780-p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708920"/>
            <a:ext cx="2871100" cy="168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300px-Act_of_baptiz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365104"/>
            <a:ext cx="2304256" cy="225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8640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07604" y="191683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acque battesimali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95936" y="4653136"/>
            <a:ext cx="486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simbolismo dell'acqua trova il suo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pieno significato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battesimo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cristiano. </a:t>
            </a:r>
            <a:endParaRPr lang="it-I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magine 12" descr="DSCI1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67057"/>
            <a:ext cx="2880319" cy="3965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480720" cy="778098"/>
          </a:xfrm>
        </p:spPr>
        <p:txBody>
          <a:bodyPr>
            <a:normAutofit/>
          </a:bodyPr>
          <a:lstStyle/>
          <a:p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Vincenzo </a:t>
            </a:r>
            <a:r>
              <a:rPr lang="it-IT" dirty="0" err="1" smtClean="0"/>
              <a:t>Cremone</a:t>
            </a:r>
            <a:endParaRPr lang="it-IT" dirty="0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908720"/>
            <a:ext cx="4032448" cy="7341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07604" y="16288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acque battesimali</a:t>
            </a:r>
            <a:endParaRPr lang="it-IT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211717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battesimo effettua la purificazione non del corpo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dell'anima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della « coscienza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E‘ un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bagno che ci lava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 nostri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peccati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applicandoci la virtù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redentrice del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496" y="3933056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Siete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 lavati, siete stati santificati, siete stati giustificati nel nome del Signore Gesù Cristo e nello Spirito del nostro Dio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</a:t>
            </a:r>
            <a:r>
              <a:rPr lang="it-IT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it-IT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it-IT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</a:t>
            </a:r>
            <a:r>
              <a:rPr lang="it-IT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it-IT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magine 13" descr="battesimo-cattolico.jpg"/>
          <p:cNvPicPr>
            <a:picLocks noChangeAspect="1"/>
          </p:cNvPicPr>
          <p:nvPr/>
        </p:nvPicPr>
        <p:blipFill>
          <a:blip r:embed="rId3" cstate="print"/>
          <a:srcRect r="6106"/>
          <a:stretch>
            <a:fillRect/>
          </a:stretch>
        </p:blipFill>
        <p:spPr>
          <a:xfrm>
            <a:off x="2895688" y="3503646"/>
            <a:ext cx="3260488" cy="208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5940152" y="3789040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quelli che vengono dalla grande tribolazione e che hanno lavato le loro vesti, rendendole candide nel sangue dell'Agnello.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it-IT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</a:t>
            </a:r>
            <a:r>
              <a:rPr lang="it-IT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DSCI1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944216" cy="2676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erzincan-medyum-erzincan-medyum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6674" y="764704"/>
            <a:ext cx="343162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8640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07604" y="191683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acque battesimali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7524" y="2780928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questo simbolismo fondamentale dell'acqua battesimale Paolo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aggiunge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altro: immersione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emersione del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cristiano, che simboleggiano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sua sepoltura con Cristo e la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risurrezione spirituale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3-11)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Forse Paolo vede qui, nell'acqua battesimale,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rappresentazione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abitacolo delle potenze malefiche e simbolo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morte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vinto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Cristo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come un tempo il Mar Rosso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vinto da </a:t>
            </a:r>
            <a:r>
              <a:rPr lang="it-IT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Jahve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128792" cy="778098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preco-acqua-640x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09465">
            <a:off x="339358" y="742348"/>
            <a:ext cx="2939819" cy="1956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come simbolo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8" name="Immagine 7" descr="goc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555" y="1124744"/>
            <a:ext cx="4406890" cy="8640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3608" y="191683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acque battesimali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852936"/>
            <a:ext cx="824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Infine, comunicandoci lo Spirito di Dio, il battesimo è anche principio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nuova vita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29309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Rispose Gesù: "In verità, in verità io ti dico, se uno non nasce da acqua e Spirito, non può entrare nel regno di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Dio”       		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</a:t>
            </a:r>
            <a:r>
              <a:rPr lang="it-IT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3,5</a:t>
            </a:r>
            <a:endParaRPr lang="it-IT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88024" y="429309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 ci ha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salvati, non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opere giuste da noi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compiute, ma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sua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misericordia, con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un'acqua che rigenera e rinnova nello Spirito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Santo. 		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</a:t>
            </a:r>
            <a:r>
              <a:rPr lang="it-IT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3,5</a:t>
            </a:r>
            <a:endParaRPr lang="it-IT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323528" y="1556793"/>
            <a:ext cx="8496944" cy="2043658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Acqua, creatura di Dio</a:t>
            </a:r>
            <a:endParaRPr lang="it-IT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nstantia" pitchFamily="18" charset="0"/>
            </a:endParaRPr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287524" y="3573016"/>
            <a:ext cx="8568952" cy="3096344"/>
          </a:xfrm>
        </p:spPr>
        <p:txBody>
          <a:bodyPr>
            <a:normAutofit/>
          </a:bodyPr>
          <a:lstStyle/>
          <a:p>
            <a:pPr algn="just"/>
            <a:r>
              <a:rPr lang="it-IT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Dio disse: "Le acque che sono sotto il cielo si raccolgano in un unico luogo e appaia l'asciutto". E così avvenne. Dio chiamò l'asciutto terra, mentre chiamò la massa delle acque mare. Dio vide che era cosa buona.  					          </a:t>
            </a:r>
            <a:r>
              <a:rPr lang="it-IT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it-IT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Gen</a:t>
            </a:r>
            <a:r>
              <a:rPr lang="it-IT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1, 9 – 10) </a:t>
            </a:r>
            <a:endParaRPr lang="it-IT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 Vincenzo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Cremone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2497976"/>
            <a:ext cx="7776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Fine</a:t>
            </a:r>
            <a:endParaRPr lang="it-IT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10" name="Immagine 9" descr="universo_cosmo_bibbia_di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65153"/>
            <a:ext cx="3600400" cy="496764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716016" y="148478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Questa era la visione del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mondo,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la Bibbia, così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gli ebrei l’avevano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acquisita dai babilonesi: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23928" y="3058153"/>
            <a:ext cx="38884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sopra i cieli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23928" y="3562209"/>
            <a:ext cx="38884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cieli o firmamento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55976" y="4167890"/>
            <a:ext cx="38884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attorno alla terra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572000" y="4930361"/>
            <a:ext cx="144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terra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2000" y="5752066"/>
            <a:ext cx="23762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abissi o inferi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2915816" y="2780928"/>
            <a:ext cx="1584176" cy="43204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 flipV="1">
            <a:off x="2123728" y="3591826"/>
            <a:ext cx="2448272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2411760" y="4455922"/>
            <a:ext cx="2160240" cy="1252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2483768" y="5248010"/>
            <a:ext cx="216024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8" idx="1"/>
          </p:cNvCxnSpPr>
          <p:nvPr/>
        </p:nvCxnSpPr>
        <p:spPr>
          <a:xfrm flipH="1">
            <a:off x="2411760" y="5982899"/>
            <a:ext cx="2160240" cy="27322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/>
          <p:cNvGrpSpPr/>
          <p:nvPr/>
        </p:nvGrpSpPr>
        <p:grpSpPr>
          <a:xfrm>
            <a:off x="2699792" y="1124744"/>
            <a:ext cx="3312368" cy="648072"/>
            <a:chOff x="2555776" y="1556793"/>
            <a:chExt cx="3890392" cy="864096"/>
          </a:xfrm>
        </p:grpSpPr>
        <p:pic>
          <p:nvPicPr>
            <p:cNvPr id="30" name="Immagine 29" descr="insieme-dei-simboli-dell-onda-per-il-disegno-isolato-su-bianco-1914555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82" r="46365" b="71674"/>
            <a:stretch>
              <a:fillRect/>
            </a:stretch>
          </p:blipFill>
          <p:spPr>
            <a:xfrm>
              <a:off x="2555776" y="1556793"/>
              <a:ext cx="2125216" cy="864096"/>
            </a:xfrm>
            <a:prstGeom prst="rect">
              <a:avLst/>
            </a:prstGeom>
          </p:spPr>
        </p:pic>
        <p:pic>
          <p:nvPicPr>
            <p:cNvPr id="31" name="Immagine 30" descr="insieme-dei-simboli-dell-onda-per-il-disegno-isolato-su-bianco-1914555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82" r="46365" b="71674"/>
            <a:stretch>
              <a:fillRect/>
            </a:stretch>
          </p:blipFill>
          <p:spPr>
            <a:xfrm rot="10800000">
              <a:off x="4320952" y="1556793"/>
              <a:ext cx="2125216" cy="8640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9532" y="3076505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Acque benefiche</a:t>
            </a:r>
          </a:p>
          <a:p>
            <a:pPr lvl="1">
              <a:buFont typeface="Arial" pitchFamily="34" charset="0"/>
              <a:buChar char="•"/>
            </a:pPr>
            <a: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Acque terrificanti</a:t>
            </a:r>
          </a:p>
          <a:p>
            <a:pPr lvl="2">
              <a:buFont typeface="Arial" pitchFamily="34" charset="0"/>
              <a:buChar char="•"/>
            </a:pPr>
            <a:r>
              <a:rPr lang="it-IT" sz="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Acque purificatrici</a:t>
            </a:r>
          </a:p>
          <a:p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2626804" y="1556793"/>
            <a:ext cx="3890392" cy="864096"/>
            <a:chOff x="2555776" y="1556793"/>
            <a:chExt cx="3890392" cy="864096"/>
          </a:xfrm>
        </p:grpSpPr>
        <p:pic>
          <p:nvPicPr>
            <p:cNvPr id="7" name="Immagine 6" descr="insieme-dei-simboli-dell-onda-per-il-disegno-isolato-su-bianco-19145555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82" r="46365" b="71674"/>
            <a:stretch>
              <a:fillRect/>
            </a:stretch>
          </p:blipFill>
          <p:spPr>
            <a:xfrm>
              <a:off x="2555776" y="1556793"/>
              <a:ext cx="2125216" cy="864096"/>
            </a:xfrm>
            <a:prstGeom prst="rect">
              <a:avLst/>
            </a:prstGeom>
          </p:spPr>
        </p:pic>
        <p:pic>
          <p:nvPicPr>
            <p:cNvPr id="8" name="Immagine 7" descr="insieme-dei-simboli-dell-onda-per-il-disegno-isolato-su-bianco-19145555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82" r="46365" b="71674"/>
            <a:stretch>
              <a:fillRect/>
            </a:stretch>
          </p:blipFill>
          <p:spPr>
            <a:xfrm rot="10800000">
              <a:off x="4320952" y="1556793"/>
              <a:ext cx="2125216" cy="8640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5" name="Immagine 4" descr="ondeeeeeeeeeeeee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80" y="1268760"/>
            <a:ext cx="3555840" cy="9761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91780" y="20608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benefiche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 descr="cascate_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0892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179512" y="276989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L’acqua è condizione di benessere e felicità, indispensabili alla vita dell’uomo come del suo bestiame e dei campi, necessaria per le abluzioni profane e rituali, l’acqua a misura d’uomo si potrebbe dire.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5" name="Immagine 4" descr="ondeeeeeeeeeeeee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80" y="1268760"/>
            <a:ext cx="3555840" cy="9761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91780" y="199058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benefiche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110760351-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1013" y="4005064"/>
            <a:ext cx="5045483" cy="260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251520" y="263691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rgbClr val="002060"/>
                </a:solidFill>
              </a:rPr>
              <a:t>Per le regioni aride della Palestina l’acqua è un bene prezioso. Pane e acqua sono garanzia di vita.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135720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 vivere ti bastano l'acqua, il pane, un vestito e quattro mura a protezione della tua intimità.”           </a:t>
            </a:r>
            <a:r>
              <a:rPr lang="it-IT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29,21</a:t>
            </a:r>
            <a:endParaRPr lang="it-IT" sz="24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5" name="Immagine 4" descr="ondeeeeeeeeeeeee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80" y="980728"/>
            <a:ext cx="3555840" cy="9761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91780" y="17008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benefiche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59567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Nella Bibbia Dio è presentato come </a:t>
            </a:r>
            <a:r>
              <a:rPr lang="it-IT" sz="2400" dirty="0">
                <a:solidFill>
                  <a:srgbClr val="002060"/>
                </a:solidFill>
              </a:rPr>
              <a:t>padrone dell'universo, dispensa l'acqua a suo </a:t>
            </a:r>
            <a:r>
              <a:rPr lang="it-IT" sz="2400" dirty="0" smtClean="0">
                <a:solidFill>
                  <a:srgbClr val="002060"/>
                </a:solidFill>
              </a:rPr>
              <a:t>volere.</a:t>
            </a:r>
          </a:p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Veglia affinché essa cada regolarmente, «a suo tempo».</a:t>
            </a:r>
            <a:endParaRPr lang="it-IT" sz="2400" dirty="0">
              <a:solidFill>
                <a:srgbClr val="002060"/>
              </a:solidFill>
            </a:endParaRPr>
          </a:p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Quando Dio si degna di accordarle agli uomini la sua benevolenza, piogge d'autunno e di primavera assicurano la prosperità del paese .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10" name="Immagine 9" descr="arcobaleni_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7230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Acqua, creatura di Dio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Vincenzo Cremone</a:t>
            </a:r>
            <a:endParaRPr lang="it-IT"/>
          </a:p>
        </p:txBody>
      </p:sp>
      <p:pic>
        <p:nvPicPr>
          <p:cNvPr id="5" name="Immagine 4" descr="ondeeeeeeeeeeeee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80" y="1052736"/>
            <a:ext cx="3555840" cy="9761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91780" y="17728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benefiche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3488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riassume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meraviglia il dominio di Dio sulle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acque.</a:t>
            </a:r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2904033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Loda il Signore, anima mia: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Signore, mio Dio, quanto sei grande!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 rivestito di maestà e splendore. </a:t>
            </a:r>
          </a:p>
          <a:p>
            <a:pPr algn="r"/>
            <a:endParaRPr lang="it-IT" sz="12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Lassù, sulle acque, sta la tua dimora,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 delle nubi il tuo carro,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avanzi sulle ali del vento.</a:t>
            </a:r>
          </a:p>
          <a:p>
            <a:pPr algn="r"/>
            <a:endParaRPr lang="it-IT" sz="12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L'oceano  ricopriva la terra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suo manto,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acque superavano le cime dei monti.</a:t>
            </a:r>
          </a:p>
          <a:p>
            <a:pPr algn="r"/>
            <a:endParaRPr lang="it-IT" sz="12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 la tua minaccia fuggirono, </a:t>
            </a:r>
          </a:p>
          <a:p>
            <a:pPr algn="r"/>
            <a:r>
              <a:rPr lang="it-IT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scapparono al fragore del tuo tuono.</a:t>
            </a:r>
          </a:p>
        </p:txBody>
      </p:sp>
      <p:pic>
        <p:nvPicPr>
          <p:cNvPr id="11" name="Immagine 10" descr="cascate_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019" y="2808312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1673</Words>
  <Application>Microsoft Office PowerPoint</Application>
  <PresentationFormat>Presentazione su schermo (4:3)</PresentationFormat>
  <Paragraphs>176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L’acqua nella Bibbia</vt:lpstr>
      <vt:lpstr>Diapositiva 2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Acqua, creatura di Dio</vt:lpstr>
      <vt:lpstr>Acqua come simbolo</vt:lpstr>
      <vt:lpstr>Acqua come simbolo</vt:lpstr>
      <vt:lpstr>Acqua come simbolo</vt:lpstr>
      <vt:lpstr>Acqua come simbolo</vt:lpstr>
      <vt:lpstr>Acqua come simbolo</vt:lpstr>
      <vt:lpstr>Acqua come simbolo</vt:lpstr>
      <vt:lpstr>Acqua come simbolo</vt:lpstr>
      <vt:lpstr>Acqua come simbolo</vt:lpstr>
      <vt:lpstr>Acqua come simbolo</vt:lpstr>
      <vt:lpstr>Acqua come simbolo</vt:lpstr>
      <vt:lpstr>Diapositiva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L’acqua nella Bibbia</dc:title>
  <dc:creator>Vincenzo</dc:creator>
  <cp:lastModifiedBy>Vincenzo</cp:lastModifiedBy>
  <cp:revision>94</cp:revision>
  <dcterms:created xsi:type="dcterms:W3CDTF">2015-02-12T12:15:05Z</dcterms:created>
  <dcterms:modified xsi:type="dcterms:W3CDTF">2015-02-13T17:57:21Z</dcterms:modified>
</cp:coreProperties>
</file>