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301" r:id="rId3"/>
    <p:sldId id="307" r:id="rId4"/>
    <p:sldId id="311" r:id="rId5"/>
    <p:sldId id="318" r:id="rId6"/>
    <p:sldId id="312" r:id="rId7"/>
    <p:sldId id="305" r:id="rId8"/>
    <p:sldId id="285" r:id="rId9"/>
    <p:sldId id="286" r:id="rId10"/>
    <p:sldId id="306" r:id="rId11"/>
    <p:sldId id="287" r:id="rId12"/>
    <p:sldId id="284" r:id="rId13"/>
    <p:sldId id="288" r:id="rId14"/>
    <p:sldId id="309" r:id="rId15"/>
    <p:sldId id="289" r:id="rId16"/>
    <p:sldId id="290" r:id="rId17"/>
    <p:sldId id="313" r:id="rId18"/>
    <p:sldId id="310" r:id="rId19"/>
    <p:sldId id="262" r:id="rId20"/>
    <p:sldId id="303" r:id="rId21"/>
    <p:sldId id="265" r:id="rId22"/>
    <p:sldId id="269" r:id="rId23"/>
    <p:sldId id="315" r:id="rId24"/>
    <p:sldId id="314" r:id="rId25"/>
    <p:sldId id="317" r:id="rId26"/>
    <p:sldId id="316" r:id="rId27"/>
    <p:sldId id="298" r:id="rId28"/>
    <p:sldId id="296" r:id="rId29"/>
    <p:sldId id="308" r:id="rId3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CC"/>
    <a:srgbClr val="99FFCC"/>
    <a:srgbClr val="99FF99"/>
    <a:srgbClr val="CC00FF"/>
    <a:srgbClr val="FFFF99"/>
    <a:srgbClr val="FFFF66"/>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it-IT"/>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it-IT"/>
            </a:p>
          </p:txBody>
        </p:sp>
      </p:grpSp>
      <p:sp>
        <p:nvSpPr>
          <p:cNvPr id="1843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844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it-IT"/>
              <a:t>Fare clic per modificare lo stile del titolo</a:t>
            </a:r>
          </a:p>
        </p:txBody>
      </p:sp>
      <p:sp>
        <p:nvSpPr>
          <p:cNvPr id="7" name="Rectangle 6"/>
          <p:cNvSpPr>
            <a:spLocks noGrp="1" noChangeArrowheads="1"/>
          </p:cNvSpPr>
          <p:nvPr>
            <p:ph type="dt" sz="quarter" idx="10"/>
          </p:nvPr>
        </p:nvSpPr>
        <p:spPr/>
        <p:txBody>
          <a:bodyPr/>
          <a:lstStyle>
            <a:lvl1pPr>
              <a:defRPr smtClean="0"/>
            </a:lvl1pPr>
          </a:lstStyle>
          <a:p>
            <a:pPr>
              <a:defRPr/>
            </a:pPr>
            <a:endParaRPr lang="it-IT"/>
          </a:p>
        </p:txBody>
      </p:sp>
      <p:sp>
        <p:nvSpPr>
          <p:cNvPr id="8" name="Rectangle 7"/>
          <p:cNvSpPr>
            <a:spLocks noGrp="1" noChangeArrowheads="1"/>
          </p:cNvSpPr>
          <p:nvPr>
            <p:ph type="ftr" sz="quarter" idx="11"/>
          </p:nvPr>
        </p:nvSpPr>
        <p:spPr/>
        <p:txBody>
          <a:bodyPr/>
          <a:lstStyle>
            <a:lvl1pPr>
              <a:defRPr smtClean="0"/>
            </a:lvl1pPr>
          </a:lstStyle>
          <a:p>
            <a:pPr>
              <a:defRPr/>
            </a:pPr>
            <a:endParaRPr lang="it-IT"/>
          </a:p>
        </p:txBody>
      </p:sp>
      <p:sp>
        <p:nvSpPr>
          <p:cNvPr id="9" name="Rectangle 8"/>
          <p:cNvSpPr>
            <a:spLocks noGrp="1" noChangeArrowheads="1"/>
          </p:cNvSpPr>
          <p:nvPr>
            <p:ph type="sldNum" sz="quarter" idx="12"/>
          </p:nvPr>
        </p:nvSpPr>
        <p:spPr/>
        <p:txBody>
          <a:bodyPr/>
          <a:lstStyle>
            <a:lvl1pPr>
              <a:defRPr smtClean="0"/>
            </a:lvl1pPr>
          </a:lstStyle>
          <a:p>
            <a:pPr>
              <a:defRPr/>
            </a:pPr>
            <a:fld id="{268E294D-26D8-4C74-B043-A20CEBB570A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p>
        </p:txBody>
      </p:sp>
      <p:sp>
        <p:nvSpPr>
          <p:cNvPr id="5" name="Segnaposto piè di pagina 4"/>
          <p:cNvSpPr>
            <a:spLocks noGrp="1"/>
          </p:cNvSpPr>
          <p:nvPr>
            <p:ph type="ftr" sz="quarter" idx="11"/>
          </p:nvPr>
        </p:nvSpPr>
        <p:spPr/>
        <p:txBody>
          <a:bodyPr/>
          <a:lstStyle>
            <a:lvl1pPr>
              <a:defRPr smtClean="0"/>
            </a:lvl1pPr>
          </a:lstStyle>
          <a:p>
            <a:pPr>
              <a:defRPr/>
            </a:pPr>
            <a:endParaRPr lang="it-IT"/>
          </a:p>
        </p:txBody>
      </p:sp>
      <p:sp>
        <p:nvSpPr>
          <p:cNvPr id="6" name="Segnaposto numero diapositiva 5"/>
          <p:cNvSpPr>
            <a:spLocks noGrp="1"/>
          </p:cNvSpPr>
          <p:nvPr>
            <p:ph type="sldNum" sz="quarter" idx="12"/>
          </p:nvPr>
        </p:nvSpPr>
        <p:spPr/>
        <p:txBody>
          <a:bodyPr/>
          <a:lstStyle>
            <a:lvl1pPr>
              <a:defRPr smtClean="0"/>
            </a:lvl1pPr>
          </a:lstStyle>
          <a:p>
            <a:pPr>
              <a:defRPr/>
            </a:pPr>
            <a:fld id="{9019D81F-2845-4CF0-B58E-F1080101DA5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213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21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p>
        </p:txBody>
      </p:sp>
      <p:sp>
        <p:nvSpPr>
          <p:cNvPr id="5" name="Segnaposto piè di pagina 4"/>
          <p:cNvSpPr>
            <a:spLocks noGrp="1"/>
          </p:cNvSpPr>
          <p:nvPr>
            <p:ph type="ftr" sz="quarter" idx="11"/>
          </p:nvPr>
        </p:nvSpPr>
        <p:spPr/>
        <p:txBody>
          <a:bodyPr/>
          <a:lstStyle>
            <a:lvl1pPr>
              <a:defRPr smtClean="0"/>
            </a:lvl1pPr>
          </a:lstStyle>
          <a:p>
            <a:pPr>
              <a:defRPr/>
            </a:pPr>
            <a:endParaRPr lang="it-IT"/>
          </a:p>
        </p:txBody>
      </p:sp>
      <p:sp>
        <p:nvSpPr>
          <p:cNvPr id="6" name="Segnaposto numero diapositiva 5"/>
          <p:cNvSpPr>
            <a:spLocks noGrp="1"/>
          </p:cNvSpPr>
          <p:nvPr>
            <p:ph type="sldNum" sz="quarter" idx="12"/>
          </p:nvPr>
        </p:nvSpPr>
        <p:spPr/>
        <p:txBody>
          <a:bodyPr/>
          <a:lstStyle>
            <a:lvl1pPr>
              <a:defRPr smtClean="0"/>
            </a:lvl1pPr>
          </a:lstStyle>
          <a:p>
            <a:pPr>
              <a:defRPr/>
            </a:pPr>
            <a:fld id="{0D89B248-D455-4D18-832D-20740030723D}"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57200" y="1600200"/>
            <a:ext cx="8229600" cy="4495800"/>
          </a:xfrm>
        </p:spPr>
        <p:txBody>
          <a:bodyPr/>
          <a:lstStyle/>
          <a:p>
            <a:pPr lvl="0"/>
            <a:endParaRPr lang="it-IT" noProof="0" smtClean="0"/>
          </a:p>
        </p:txBody>
      </p:sp>
      <p:sp>
        <p:nvSpPr>
          <p:cNvPr id="4" name="Segnaposto data 3"/>
          <p:cNvSpPr>
            <a:spLocks noGrp="1"/>
          </p:cNvSpPr>
          <p:nvPr>
            <p:ph type="dt" sz="half" idx="10"/>
          </p:nvPr>
        </p:nvSpPr>
        <p:spPr/>
        <p:txBody>
          <a:bodyPr/>
          <a:lstStyle>
            <a:lvl1pPr>
              <a:defRPr smtClean="0"/>
            </a:lvl1pPr>
          </a:lstStyle>
          <a:p>
            <a:pPr>
              <a:defRPr/>
            </a:pPr>
            <a:endParaRPr lang="it-IT"/>
          </a:p>
        </p:txBody>
      </p:sp>
      <p:sp>
        <p:nvSpPr>
          <p:cNvPr id="5" name="Segnaposto piè di pagina 4"/>
          <p:cNvSpPr>
            <a:spLocks noGrp="1"/>
          </p:cNvSpPr>
          <p:nvPr>
            <p:ph type="ftr" sz="quarter" idx="11"/>
          </p:nvPr>
        </p:nvSpPr>
        <p:spPr/>
        <p:txBody>
          <a:bodyPr/>
          <a:lstStyle>
            <a:lvl1pPr>
              <a:defRPr smtClean="0"/>
            </a:lvl1pPr>
          </a:lstStyle>
          <a:p>
            <a:pPr>
              <a:defRPr/>
            </a:pPr>
            <a:endParaRPr lang="it-IT"/>
          </a:p>
        </p:txBody>
      </p:sp>
      <p:sp>
        <p:nvSpPr>
          <p:cNvPr id="6" name="Segnaposto numero diapositiva 5"/>
          <p:cNvSpPr>
            <a:spLocks noGrp="1"/>
          </p:cNvSpPr>
          <p:nvPr>
            <p:ph type="sldNum" sz="quarter" idx="12"/>
          </p:nvPr>
        </p:nvSpPr>
        <p:spPr/>
        <p:txBody>
          <a:bodyPr/>
          <a:lstStyle>
            <a:lvl1pPr>
              <a:defRPr smtClean="0"/>
            </a:lvl1pPr>
          </a:lstStyle>
          <a:p>
            <a:pPr>
              <a:defRPr/>
            </a:pPr>
            <a:fld id="{92BC7747-0410-4E87-838F-1BBA1F55AC0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p>
        </p:txBody>
      </p:sp>
      <p:sp>
        <p:nvSpPr>
          <p:cNvPr id="5" name="Segnaposto piè di pagina 4"/>
          <p:cNvSpPr>
            <a:spLocks noGrp="1"/>
          </p:cNvSpPr>
          <p:nvPr>
            <p:ph type="ftr" sz="quarter" idx="11"/>
          </p:nvPr>
        </p:nvSpPr>
        <p:spPr/>
        <p:txBody>
          <a:bodyPr/>
          <a:lstStyle>
            <a:lvl1pPr>
              <a:defRPr smtClean="0"/>
            </a:lvl1pPr>
          </a:lstStyle>
          <a:p>
            <a:pPr>
              <a:defRPr/>
            </a:pPr>
            <a:endParaRPr lang="it-IT"/>
          </a:p>
        </p:txBody>
      </p:sp>
      <p:sp>
        <p:nvSpPr>
          <p:cNvPr id="6" name="Segnaposto numero diapositiva 5"/>
          <p:cNvSpPr>
            <a:spLocks noGrp="1"/>
          </p:cNvSpPr>
          <p:nvPr>
            <p:ph type="sldNum" sz="quarter" idx="12"/>
          </p:nvPr>
        </p:nvSpPr>
        <p:spPr/>
        <p:txBody>
          <a:bodyPr/>
          <a:lstStyle>
            <a:lvl1pPr>
              <a:defRPr smtClean="0"/>
            </a:lvl1pPr>
          </a:lstStyle>
          <a:p>
            <a:pPr>
              <a:defRPr/>
            </a:pPr>
            <a:fld id="{861BCD15-3CD5-4014-899B-1DCA8553C7B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smtClean="0"/>
            </a:lvl1pPr>
          </a:lstStyle>
          <a:p>
            <a:pPr>
              <a:defRPr/>
            </a:pPr>
            <a:endParaRPr lang="it-IT"/>
          </a:p>
        </p:txBody>
      </p:sp>
      <p:sp>
        <p:nvSpPr>
          <p:cNvPr id="5" name="Segnaposto piè di pagina 4"/>
          <p:cNvSpPr>
            <a:spLocks noGrp="1"/>
          </p:cNvSpPr>
          <p:nvPr>
            <p:ph type="ftr" sz="quarter" idx="11"/>
          </p:nvPr>
        </p:nvSpPr>
        <p:spPr/>
        <p:txBody>
          <a:bodyPr/>
          <a:lstStyle>
            <a:lvl1pPr>
              <a:defRPr smtClean="0"/>
            </a:lvl1pPr>
          </a:lstStyle>
          <a:p>
            <a:pPr>
              <a:defRPr/>
            </a:pPr>
            <a:endParaRPr lang="it-IT"/>
          </a:p>
        </p:txBody>
      </p:sp>
      <p:sp>
        <p:nvSpPr>
          <p:cNvPr id="6" name="Segnaposto numero diapositiva 5"/>
          <p:cNvSpPr>
            <a:spLocks noGrp="1"/>
          </p:cNvSpPr>
          <p:nvPr>
            <p:ph type="sldNum" sz="quarter" idx="12"/>
          </p:nvPr>
        </p:nvSpPr>
        <p:spPr/>
        <p:txBody>
          <a:bodyPr/>
          <a:lstStyle>
            <a:lvl1pPr>
              <a:defRPr smtClean="0"/>
            </a:lvl1pPr>
          </a:lstStyle>
          <a:p>
            <a:pPr>
              <a:defRPr/>
            </a:pPr>
            <a:fld id="{B5901C76-8C5A-40A8-9127-E6DB456C55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smtClean="0"/>
            </a:lvl1pPr>
          </a:lstStyle>
          <a:p>
            <a:pPr>
              <a:defRPr/>
            </a:pPr>
            <a:endParaRPr lang="it-IT"/>
          </a:p>
        </p:txBody>
      </p:sp>
      <p:sp>
        <p:nvSpPr>
          <p:cNvPr id="6" name="Segnaposto piè di pagina 5"/>
          <p:cNvSpPr>
            <a:spLocks noGrp="1"/>
          </p:cNvSpPr>
          <p:nvPr>
            <p:ph type="ftr" sz="quarter" idx="11"/>
          </p:nvPr>
        </p:nvSpPr>
        <p:spPr/>
        <p:txBody>
          <a:bodyPr/>
          <a:lstStyle>
            <a:lvl1pPr>
              <a:defRPr smtClean="0"/>
            </a:lvl1pPr>
          </a:lstStyle>
          <a:p>
            <a:pPr>
              <a:defRPr/>
            </a:pPr>
            <a:endParaRPr lang="it-IT"/>
          </a:p>
        </p:txBody>
      </p:sp>
      <p:sp>
        <p:nvSpPr>
          <p:cNvPr id="7" name="Segnaposto numero diapositiva 6"/>
          <p:cNvSpPr>
            <a:spLocks noGrp="1"/>
          </p:cNvSpPr>
          <p:nvPr>
            <p:ph type="sldNum" sz="quarter" idx="12"/>
          </p:nvPr>
        </p:nvSpPr>
        <p:spPr/>
        <p:txBody>
          <a:bodyPr/>
          <a:lstStyle>
            <a:lvl1pPr>
              <a:defRPr smtClean="0"/>
            </a:lvl1pPr>
          </a:lstStyle>
          <a:p>
            <a:pPr>
              <a:defRPr/>
            </a:pPr>
            <a:fld id="{FBE17588-E672-4E21-8EBB-23BB799C82C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smtClean="0"/>
            </a:lvl1pPr>
          </a:lstStyle>
          <a:p>
            <a:pPr>
              <a:defRPr/>
            </a:pPr>
            <a:endParaRPr lang="it-IT"/>
          </a:p>
        </p:txBody>
      </p:sp>
      <p:sp>
        <p:nvSpPr>
          <p:cNvPr id="8" name="Segnaposto piè di pagina 7"/>
          <p:cNvSpPr>
            <a:spLocks noGrp="1"/>
          </p:cNvSpPr>
          <p:nvPr>
            <p:ph type="ftr" sz="quarter" idx="11"/>
          </p:nvPr>
        </p:nvSpPr>
        <p:spPr/>
        <p:txBody>
          <a:bodyPr/>
          <a:lstStyle>
            <a:lvl1pPr>
              <a:defRPr smtClean="0"/>
            </a:lvl1pPr>
          </a:lstStyle>
          <a:p>
            <a:pPr>
              <a:defRPr/>
            </a:pPr>
            <a:endParaRPr lang="it-IT"/>
          </a:p>
        </p:txBody>
      </p:sp>
      <p:sp>
        <p:nvSpPr>
          <p:cNvPr id="9" name="Segnaposto numero diapositiva 8"/>
          <p:cNvSpPr>
            <a:spLocks noGrp="1"/>
          </p:cNvSpPr>
          <p:nvPr>
            <p:ph type="sldNum" sz="quarter" idx="12"/>
          </p:nvPr>
        </p:nvSpPr>
        <p:spPr/>
        <p:txBody>
          <a:bodyPr/>
          <a:lstStyle>
            <a:lvl1pPr>
              <a:defRPr smtClean="0"/>
            </a:lvl1pPr>
          </a:lstStyle>
          <a:p>
            <a:pPr>
              <a:defRPr/>
            </a:pPr>
            <a:fld id="{9AD6C8CA-DAEC-4135-BF49-CA438622E8A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smtClean="0"/>
            </a:lvl1pPr>
          </a:lstStyle>
          <a:p>
            <a:pPr>
              <a:defRPr/>
            </a:pPr>
            <a:endParaRPr lang="it-IT"/>
          </a:p>
        </p:txBody>
      </p:sp>
      <p:sp>
        <p:nvSpPr>
          <p:cNvPr id="4" name="Segnaposto piè di pagina 3"/>
          <p:cNvSpPr>
            <a:spLocks noGrp="1"/>
          </p:cNvSpPr>
          <p:nvPr>
            <p:ph type="ftr" sz="quarter" idx="11"/>
          </p:nvPr>
        </p:nvSpPr>
        <p:spPr/>
        <p:txBody>
          <a:bodyPr/>
          <a:lstStyle>
            <a:lvl1pPr>
              <a:defRPr smtClean="0"/>
            </a:lvl1pPr>
          </a:lstStyle>
          <a:p>
            <a:pPr>
              <a:defRPr/>
            </a:pPr>
            <a:endParaRPr lang="it-IT"/>
          </a:p>
        </p:txBody>
      </p:sp>
      <p:sp>
        <p:nvSpPr>
          <p:cNvPr id="5" name="Segnaposto numero diapositiva 4"/>
          <p:cNvSpPr>
            <a:spLocks noGrp="1"/>
          </p:cNvSpPr>
          <p:nvPr>
            <p:ph type="sldNum" sz="quarter" idx="12"/>
          </p:nvPr>
        </p:nvSpPr>
        <p:spPr/>
        <p:txBody>
          <a:bodyPr/>
          <a:lstStyle>
            <a:lvl1pPr>
              <a:defRPr smtClean="0"/>
            </a:lvl1pPr>
          </a:lstStyle>
          <a:p>
            <a:pPr>
              <a:defRPr/>
            </a:pPr>
            <a:fld id="{8C87305B-96AE-4743-921E-C965E38ADD6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smtClean="0"/>
            </a:lvl1pPr>
          </a:lstStyle>
          <a:p>
            <a:pPr>
              <a:defRPr/>
            </a:pPr>
            <a:endParaRPr lang="it-IT"/>
          </a:p>
        </p:txBody>
      </p:sp>
      <p:sp>
        <p:nvSpPr>
          <p:cNvPr id="3" name="Segnaposto piè di pagina 2"/>
          <p:cNvSpPr>
            <a:spLocks noGrp="1"/>
          </p:cNvSpPr>
          <p:nvPr>
            <p:ph type="ftr" sz="quarter" idx="11"/>
          </p:nvPr>
        </p:nvSpPr>
        <p:spPr/>
        <p:txBody>
          <a:bodyPr/>
          <a:lstStyle>
            <a:lvl1pPr>
              <a:defRPr smtClean="0"/>
            </a:lvl1pPr>
          </a:lstStyle>
          <a:p>
            <a:pPr>
              <a:defRPr/>
            </a:pPr>
            <a:endParaRPr lang="it-IT"/>
          </a:p>
        </p:txBody>
      </p:sp>
      <p:sp>
        <p:nvSpPr>
          <p:cNvPr id="4" name="Segnaposto numero diapositiva 3"/>
          <p:cNvSpPr>
            <a:spLocks noGrp="1"/>
          </p:cNvSpPr>
          <p:nvPr>
            <p:ph type="sldNum" sz="quarter" idx="12"/>
          </p:nvPr>
        </p:nvSpPr>
        <p:spPr/>
        <p:txBody>
          <a:bodyPr/>
          <a:lstStyle>
            <a:lvl1pPr>
              <a:defRPr smtClean="0"/>
            </a:lvl1pPr>
          </a:lstStyle>
          <a:p>
            <a:pPr>
              <a:defRPr/>
            </a:pPr>
            <a:fld id="{306D0AB4-163E-41F9-BC3D-9EF202DCABA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p>
        </p:txBody>
      </p:sp>
      <p:sp>
        <p:nvSpPr>
          <p:cNvPr id="6" name="Segnaposto piè di pagina 5"/>
          <p:cNvSpPr>
            <a:spLocks noGrp="1"/>
          </p:cNvSpPr>
          <p:nvPr>
            <p:ph type="ftr" sz="quarter" idx="11"/>
          </p:nvPr>
        </p:nvSpPr>
        <p:spPr/>
        <p:txBody>
          <a:bodyPr/>
          <a:lstStyle>
            <a:lvl1pPr>
              <a:defRPr smtClean="0"/>
            </a:lvl1pPr>
          </a:lstStyle>
          <a:p>
            <a:pPr>
              <a:defRPr/>
            </a:pPr>
            <a:endParaRPr lang="it-IT"/>
          </a:p>
        </p:txBody>
      </p:sp>
      <p:sp>
        <p:nvSpPr>
          <p:cNvPr id="7" name="Segnaposto numero diapositiva 6"/>
          <p:cNvSpPr>
            <a:spLocks noGrp="1"/>
          </p:cNvSpPr>
          <p:nvPr>
            <p:ph type="sldNum" sz="quarter" idx="12"/>
          </p:nvPr>
        </p:nvSpPr>
        <p:spPr/>
        <p:txBody>
          <a:bodyPr/>
          <a:lstStyle>
            <a:lvl1pPr>
              <a:defRPr smtClean="0"/>
            </a:lvl1pPr>
          </a:lstStyle>
          <a:p>
            <a:pPr>
              <a:defRPr/>
            </a:pPr>
            <a:fld id="{C4BAFB9D-F84D-4548-8D25-FDB721B08B9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p>
        </p:txBody>
      </p:sp>
      <p:sp>
        <p:nvSpPr>
          <p:cNvPr id="6" name="Segnaposto piè di pagina 5"/>
          <p:cNvSpPr>
            <a:spLocks noGrp="1"/>
          </p:cNvSpPr>
          <p:nvPr>
            <p:ph type="ftr" sz="quarter" idx="11"/>
          </p:nvPr>
        </p:nvSpPr>
        <p:spPr/>
        <p:txBody>
          <a:bodyPr/>
          <a:lstStyle>
            <a:lvl1pPr>
              <a:defRPr smtClean="0"/>
            </a:lvl1pPr>
          </a:lstStyle>
          <a:p>
            <a:pPr>
              <a:defRPr/>
            </a:pPr>
            <a:endParaRPr lang="it-IT"/>
          </a:p>
        </p:txBody>
      </p:sp>
      <p:sp>
        <p:nvSpPr>
          <p:cNvPr id="7" name="Segnaposto numero diapositiva 6"/>
          <p:cNvSpPr>
            <a:spLocks noGrp="1"/>
          </p:cNvSpPr>
          <p:nvPr>
            <p:ph type="sldNum" sz="quarter" idx="12"/>
          </p:nvPr>
        </p:nvSpPr>
        <p:spPr/>
        <p:txBody>
          <a:bodyPr/>
          <a:lstStyle>
            <a:lvl1pPr>
              <a:defRPr smtClean="0"/>
            </a:lvl1pPr>
          </a:lstStyle>
          <a:p>
            <a:pPr>
              <a:defRPr/>
            </a:pPr>
            <a:fld id="{2D96FD5F-61AA-4002-9A4C-A6198A355A2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242175" cy="1981200"/>
            <a:chOff x="0" y="0"/>
            <a:chExt cx="4562" cy="1248"/>
          </a:xfrm>
        </p:grpSpPr>
        <p:sp>
          <p:nvSpPr>
            <p:cNvPr id="1741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it-IT"/>
            </a:p>
          </p:txBody>
        </p:sp>
        <p:sp>
          <p:nvSpPr>
            <p:cNvPr id="1741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grpSp>
      <p:sp>
        <p:nvSpPr>
          <p:cNvPr id="1741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741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741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C0C0C0"/>
                  </a:outerShdw>
                </a:effectLst>
              </a:defRPr>
            </a:lvl1pPr>
          </a:lstStyle>
          <a:p>
            <a:pPr>
              <a:defRPr/>
            </a:pPr>
            <a:endParaRPr lang="it-IT"/>
          </a:p>
        </p:txBody>
      </p:sp>
      <p:sp>
        <p:nvSpPr>
          <p:cNvPr id="1741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C0C0C0"/>
                  </a:outerShdw>
                </a:effectLst>
              </a:defRPr>
            </a:lvl1pPr>
          </a:lstStyle>
          <a:p>
            <a:pPr>
              <a:defRPr/>
            </a:pPr>
            <a:endParaRPr lang="it-IT"/>
          </a:p>
        </p:txBody>
      </p:sp>
      <p:sp>
        <p:nvSpPr>
          <p:cNvPr id="1741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C0C0C0"/>
                  </a:outerShdw>
                </a:effectLst>
              </a:defRPr>
            </a:lvl1pPr>
          </a:lstStyle>
          <a:p>
            <a:pPr>
              <a:defRPr/>
            </a:pPr>
            <a:fld id="{F26D88C8-3A45-4853-8B58-FE1C27A4762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2590800" y="533400"/>
            <a:ext cx="6248400" cy="2971800"/>
          </a:xfrm>
        </p:spPr>
        <p:txBody>
          <a:bodyPr/>
          <a:lstStyle/>
          <a:p>
            <a:pPr algn="r" eaLnBrk="1" hangingPunct="1">
              <a:defRPr/>
            </a:pPr>
            <a:r>
              <a:rPr lang="it-IT" sz="4800" dirty="0" smtClean="0">
                <a:effectLst>
                  <a:outerShdw blurRad="38100" dist="38100" dir="2700000" algn="tl">
                    <a:srgbClr val="FFFFFF"/>
                  </a:outerShdw>
                </a:effectLst>
                <a:latin typeface="Arial Black" pitchFamily="34" charset="0"/>
              </a:rPr>
              <a:t>La fecondazione</a:t>
            </a:r>
            <a:br>
              <a:rPr lang="it-IT" sz="4800" dirty="0" smtClean="0">
                <a:effectLst>
                  <a:outerShdw blurRad="38100" dist="38100" dir="2700000" algn="tl">
                    <a:srgbClr val="FFFFFF"/>
                  </a:outerShdw>
                </a:effectLst>
                <a:latin typeface="Arial Black" pitchFamily="34" charset="0"/>
              </a:rPr>
            </a:br>
            <a:r>
              <a:rPr lang="it-IT" sz="4800" dirty="0" smtClean="0">
                <a:effectLst>
                  <a:outerShdw blurRad="38100" dist="38100" dir="2700000" algn="tl">
                    <a:srgbClr val="FFFFFF"/>
                  </a:outerShdw>
                </a:effectLst>
                <a:latin typeface="Arial Black" pitchFamily="34" charset="0"/>
              </a:rPr>
              <a:t>medicalmente assistita</a:t>
            </a:r>
          </a:p>
        </p:txBody>
      </p:sp>
      <p:pic>
        <p:nvPicPr>
          <p:cNvPr id="6" name="Immagine 5" descr="Fivet-2.jpg"/>
          <p:cNvPicPr>
            <a:picLocks noChangeAspect="1"/>
          </p:cNvPicPr>
          <p:nvPr/>
        </p:nvPicPr>
        <p:blipFill>
          <a:blip r:embed="rId2" cstate="print"/>
          <a:stretch>
            <a:fillRect/>
          </a:stretch>
        </p:blipFill>
        <p:spPr>
          <a:xfrm>
            <a:off x="947738" y="2681288"/>
            <a:ext cx="3471862" cy="356711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4" descr="feto"/>
          <p:cNvPicPr>
            <a:picLocks noGrp="1" noChangeAspect="1" noChangeArrowheads="1"/>
          </p:cNvPicPr>
          <p:nvPr>
            <p:ph type="body" idx="4294967295"/>
          </p:nvPr>
        </p:nvPicPr>
        <p:blipFill>
          <a:blip r:embed="rId2" cstate="print"/>
          <a:srcRect/>
          <a:stretch>
            <a:fillRect/>
          </a:stretch>
        </p:blipFill>
        <p:spPr>
          <a:xfrm>
            <a:off x="2209800" y="685800"/>
            <a:ext cx="5264150" cy="5253038"/>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it-IT" smtClean="0">
                <a:effectLst>
                  <a:outerShdw blurRad="38100" dist="38100" dir="2700000" algn="tl">
                    <a:srgbClr val="FFFFFF"/>
                  </a:outerShdw>
                </a:effectLst>
              </a:rPr>
              <a:t>Etica tecnico-scientifica</a:t>
            </a:r>
          </a:p>
        </p:txBody>
      </p:sp>
      <p:sp>
        <p:nvSpPr>
          <p:cNvPr id="57347" name="Rectangle 3"/>
          <p:cNvSpPr>
            <a:spLocks noGrp="1" noChangeArrowheads="1"/>
          </p:cNvSpPr>
          <p:nvPr>
            <p:ph type="body" idx="1"/>
          </p:nvPr>
        </p:nvSpPr>
        <p:spPr/>
        <p:txBody>
          <a:bodyPr/>
          <a:lstStyle/>
          <a:p>
            <a:pPr eaLnBrk="1" hangingPunct="1">
              <a:defRPr/>
            </a:pPr>
            <a:r>
              <a:rPr lang="it-IT" dirty="0" smtClean="0">
                <a:effectLst>
                  <a:outerShdw blurRad="38100" dist="38100" dir="2700000" algn="tl">
                    <a:srgbClr val="FFFFFF"/>
                  </a:outerShdw>
                </a:effectLst>
              </a:rPr>
              <a:t>La tecnica ha portato notevoli vantaggi all’umanità e si deve sempre farla progredire.</a:t>
            </a:r>
          </a:p>
          <a:p>
            <a:pPr eaLnBrk="1" hangingPunct="1">
              <a:defRPr/>
            </a:pPr>
            <a:r>
              <a:rPr lang="it-IT" dirty="0" smtClean="0">
                <a:effectLst>
                  <a:outerShdw blurRad="38100" dist="38100" dir="2700000" algn="tl">
                    <a:srgbClr val="FFFFFF"/>
                  </a:outerShdw>
                </a:effectLst>
              </a:rPr>
              <a:t>“Tutto ciò che è tecnicamente possibile, è anche eticamente lecito”.</a:t>
            </a:r>
          </a:p>
          <a:p>
            <a:pPr eaLnBrk="1" hangingPunct="1">
              <a:buFont typeface="Wingdings" pitchFamily="2" charset="2"/>
              <a:buNone/>
              <a:defRPr/>
            </a:pPr>
            <a:endParaRPr lang="it-IT" dirty="0" smtClean="0">
              <a:effectLst>
                <a:outerShdw blurRad="38100" dist="38100" dir="2700000" algn="tl">
                  <a:srgbClr val="FFFFFF"/>
                </a:outerShdw>
              </a:effectLst>
              <a:sym typeface="Wingdings 3" pitchFamily="18" charset="2"/>
            </a:endParaRPr>
          </a:p>
          <a:p>
            <a:pPr eaLnBrk="1" hangingPunct="1">
              <a:buFont typeface="Wingdings" pitchFamily="2" charset="2"/>
              <a:buNone/>
              <a:defRPr/>
            </a:pPr>
            <a:r>
              <a:rPr lang="it-IT" dirty="0" smtClean="0">
                <a:effectLst>
                  <a:outerShdw blurRad="38100" dist="38100" dir="2700000" algn="tl">
                    <a:srgbClr val="FFFFFF"/>
                  </a:outerShdw>
                </a:effectLst>
                <a:sym typeface="Wingdings 3" pitchFamily="18" charset="2"/>
              </a:rPr>
              <a:t> La fecondazione assistita è lecita in tutte le sue forme. La ricerca va ampliata.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magine 2" descr="fecondazione-assistita.jpg"/>
          <p:cNvPicPr>
            <a:picLocks noChangeAspect="1"/>
          </p:cNvPicPr>
          <p:nvPr/>
        </p:nvPicPr>
        <p:blipFill>
          <a:blip r:embed="rId2" cstate="print"/>
          <a:stretch>
            <a:fillRect/>
          </a:stretch>
        </p:blipFill>
        <p:spPr>
          <a:xfrm>
            <a:off x="661988" y="908050"/>
            <a:ext cx="7820025" cy="50419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it-IT" sz="4000" dirty="0" smtClean="0">
                <a:effectLst>
                  <a:outerShdw blurRad="38100" dist="38100" dir="2700000" algn="tl">
                    <a:srgbClr val="FFFFFF"/>
                  </a:outerShdw>
                </a:effectLst>
              </a:rPr>
              <a:t>Etica della responsabilità</a:t>
            </a:r>
          </a:p>
        </p:txBody>
      </p:sp>
      <p:sp>
        <p:nvSpPr>
          <p:cNvPr id="58371" name="Rectangle 3"/>
          <p:cNvSpPr>
            <a:spLocks noGrp="1" noChangeArrowheads="1"/>
          </p:cNvSpPr>
          <p:nvPr>
            <p:ph type="body" idx="1"/>
          </p:nvPr>
        </p:nvSpPr>
        <p:spPr/>
        <p:txBody>
          <a:bodyPr/>
          <a:lstStyle/>
          <a:p>
            <a:pPr eaLnBrk="1" hangingPunct="1">
              <a:defRPr/>
            </a:pPr>
            <a:r>
              <a:rPr lang="it-IT" sz="2800" dirty="0" smtClean="0">
                <a:effectLst>
                  <a:outerShdw blurRad="38100" dist="38100" dir="2700000" algn="tl">
                    <a:srgbClr val="FFFFFF"/>
                  </a:outerShdw>
                </a:effectLst>
              </a:rPr>
              <a:t>Non pone al centro l’</a:t>
            </a:r>
            <a:r>
              <a:rPr lang="it-IT" sz="2800" b="1" dirty="0" smtClean="0">
                <a:effectLst>
                  <a:outerShdw blurRad="38100" dist="38100" dir="2700000" algn="tl">
                    <a:srgbClr val="FFFFFF"/>
                  </a:outerShdw>
                </a:effectLst>
              </a:rPr>
              <a:t>io</a:t>
            </a:r>
            <a:r>
              <a:rPr lang="it-IT" sz="2800" dirty="0" smtClean="0">
                <a:effectLst>
                  <a:outerShdw blurRad="38100" dist="38100" dir="2700000" algn="tl">
                    <a:srgbClr val="FFFFFF"/>
                  </a:outerShdw>
                </a:effectLst>
              </a:rPr>
              <a:t>, ma il </a:t>
            </a:r>
            <a:r>
              <a:rPr lang="it-IT" sz="2800" b="1" dirty="0" smtClean="0">
                <a:effectLst>
                  <a:outerShdw blurRad="38100" dist="38100" dir="2700000" algn="tl">
                    <a:srgbClr val="FFFFFF"/>
                  </a:outerShdw>
                </a:effectLst>
              </a:rPr>
              <a:t>noi</a:t>
            </a:r>
            <a:r>
              <a:rPr lang="it-IT" sz="2800" dirty="0" smtClean="0">
                <a:effectLst>
                  <a:outerShdw blurRad="38100" dist="38100" dir="2700000" algn="tl">
                    <a:srgbClr val="FFFFFF"/>
                  </a:outerShdw>
                </a:effectLst>
              </a:rPr>
              <a:t> (società)</a:t>
            </a:r>
          </a:p>
          <a:p>
            <a:pPr eaLnBrk="1" hangingPunct="1">
              <a:defRPr/>
            </a:pPr>
            <a:r>
              <a:rPr lang="it-IT" sz="2800" dirty="0" smtClean="0">
                <a:effectLst>
                  <a:outerShdw blurRad="38100" dist="38100" dir="2700000" algn="tl">
                    <a:srgbClr val="FFFFFF"/>
                  </a:outerShdw>
                </a:effectLst>
              </a:rPr>
              <a:t>“Non tutto ciò che è tecnicamente possibile è anche lecito”. </a:t>
            </a:r>
          </a:p>
          <a:p>
            <a:pPr eaLnBrk="1" hangingPunct="1">
              <a:buFont typeface="Wingdings" pitchFamily="2" charset="2"/>
              <a:buNone/>
              <a:defRPr/>
            </a:pPr>
            <a:endParaRPr lang="it-IT" sz="2800" dirty="0" smtClean="0">
              <a:effectLst>
                <a:outerShdw blurRad="38100" dist="38100" dir="2700000" algn="tl">
                  <a:srgbClr val="FFFFFF"/>
                </a:outerShdw>
              </a:effectLst>
            </a:endParaRPr>
          </a:p>
          <a:p>
            <a:pPr eaLnBrk="1" hangingPunct="1">
              <a:buFont typeface="Wingdings" pitchFamily="2" charset="2"/>
              <a:buNone/>
              <a:defRPr/>
            </a:pPr>
            <a:r>
              <a:rPr lang="it-IT" sz="2800" dirty="0" smtClean="0">
                <a:effectLst>
                  <a:outerShdw blurRad="38100" dist="38100" dir="2700000" algn="tl">
                    <a:srgbClr val="FFFFFF"/>
                  </a:outerShdw>
                </a:effectLst>
                <a:sym typeface="Wingdings 3" pitchFamily="18" charset="2"/>
              </a:rPr>
              <a:t> La fecondazione assistita è ammessa, purché regolamentata tenendo conto dei diritti e dei doveri di tutti (spec. i più deboli).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it-IT" sz="4000" dirty="0" smtClean="0">
                <a:effectLst>
                  <a:outerShdw blurRad="38100" dist="38100" dir="2700000" algn="tl">
                    <a:srgbClr val="FFFFFF"/>
                  </a:outerShdw>
                </a:effectLst>
              </a:rPr>
              <a:t>Etica personalistica</a:t>
            </a:r>
          </a:p>
        </p:txBody>
      </p:sp>
      <p:sp>
        <p:nvSpPr>
          <p:cNvPr id="58371" name="Rectangle 3"/>
          <p:cNvSpPr>
            <a:spLocks noGrp="1" noChangeArrowheads="1"/>
          </p:cNvSpPr>
          <p:nvPr>
            <p:ph type="body" idx="1"/>
          </p:nvPr>
        </p:nvSpPr>
        <p:spPr/>
        <p:txBody>
          <a:bodyPr/>
          <a:lstStyle/>
          <a:p>
            <a:pPr eaLnBrk="1" hangingPunct="1">
              <a:defRPr/>
            </a:pPr>
            <a:r>
              <a:rPr lang="it-IT" sz="2800" dirty="0" smtClean="0">
                <a:effectLst>
                  <a:outerShdw blurRad="38100" dist="38100" dir="2700000" algn="tl">
                    <a:srgbClr val="FFFFFF"/>
                  </a:outerShdw>
                </a:effectLst>
              </a:rPr>
              <a:t>Pone la persona al centro, in rapporto continuo con il </a:t>
            </a:r>
            <a:r>
              <a:rPr lang="it-IT" sz="2800" b="1" dirty="0" smtClean="0">
                <a:effectLst>
                  <a:outerShdw blurRad="38100" dist="38100" dir="2700000" algn="tl">
                    <a:srgbClr val="FFFFFF"/>
                  </a:outerShdw>
                </a:effectLst>
              </a:rPr>
              <a:t>tu.</a:t>
            </a:r>
          </a:p>
          <a:p>
            <a:pPr eaLnBrk="1" hangingPunct="1">
              <a:defRPr/>
            </a:pPr>
            <a:r>
              <a:rPr lang="it-IT" sz="2800" dirty="0" smtClean="0">
                <a:effectLst>
                  <a:outerShdw blurRad="38100" dist="38100" dir="2700000" algn="tl">
                    <a:srgbClr val="FFFFFF"/>
                  </a:outerShdw>
                </a:effectLst>
              </a:rPr>
              <a:t>Attenzione all’</a:t>
            </a:r>
            <a:r>
              <a:rPr lang="it-IT" sz="2800" b="1" dirty="0" smtClean="0">
                <a:effectLst>
                  <a:outerShdw blurRad="38100" dist="38100" dir="2700000" algn="tl">
                    <a:srgbClr val="FFFFFF"/>
                  </a:outerShdw>
                </a:effectLst>
              </a:rPr>
              <a:t>altro</a:t>
            </a:r>
            <a:r>
              <a:rPr lang="it-IT" sz="2800" dirty="0" smtClean="0">
                <a:effectLst>
                  <a:outerShdw blurRad="38100" dist="38100" dir="2700000" algn="tl">
                    <a:srgbClr val="FFFFFF"/>
                  </a:outerShdw>
                </a:effectLst>
              </a:rPr>
              <a:t> (soprattutto se più debole e indifeso).</a:t>
            </a:r>
          </a:p>
          <a:p>
            <a:pPr eaLnBrk="1" hangingPunct="1">
              <a:buFont typeface="Wingdings" pitchFamily="2" charset="2"/>
              <a:buNone/>
              <a:defRPr/>
            </a:pPr>
            <a:endParaRPr lang="it-IT" sz="2800" dirty="0" smtClean="0">
              <a:effectLst>
                <a:outerShdw blurRad="38100" dist="38100" dir="2700000" algn="tl">
                  <a:srgbClr val="FFFFFF"/>
                </a:outerShdw>
              </a:effectLst>
            </a:endParaRPr>
          </a:p>
          <a:p>
            <a:pPr eaLnBrk="1" hangingPunct="1">
              <a:buFont typeface="Wingdings" pitchFamily="2" charset="2"/>
              <a:buNone/>
              <a:defRPr/>
            </a:pPr>
            <a:r>
              <a:rPr lang="it-IT" sz="2800" dirty="0" smtClean="0">
                <a:effectLst>
                  <a:outerShdw blurRad="38100" dist="38100" dir="2700000" algn="tl">
                    <a:srgbClr val="FFFFFF"/>
                  </a:outerShdw>
                </a:effectLst>
                <a:sym typeface="Wingdings 3" pitchFamily="18" charset="2"/>
              </a:rPr>
              <a:t> La fecondazione assistita è ammessa, purché regolamentata tenendo conto dei diritti e dei doveri di tutti (spec. i più deboli).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it-IT" smtClean="0">
                <a:effectLst>
                  <a:outerShdw blurRad="38100" dist="38100" dir="2700000" algn="tl">
                    <a:srgbClr val="FFFFFF"/>
                  </a:outerShdw>
                </a:effectLst>
              </a:rPr>
              <a:t>Etica religiosa</a:t>
            </a:r>
          </a:p>
        </p:txBody>
      </p:sp>
      <p:sp>
        <p:nvSpPr>
          <p:cNvPr id="59395" name="Rectangle 3"/>
          <p:cNvSpPr>
            <a:spLocks noGrp="1" noChangeArrowheads="1"/>
          </p:cNvSpPr>
          <p:nvPr>
            <p:ph type="body" idx="1"/>
          </p:nvPr>
        </p:nvSpPr>
        <p:spPr/>
        <p:txBody>
          <a:bodyPr/>
          <a:lstStyle/>
          <a:p>
            <a:pPr eaLnBrk="1" hangingPunct="1">
              <a:defRPr/>
            </a:pPr>
            <a:r>
              <a:rPr lang="it-IT" dirty="0" smtClean="0">
                <a:effectLst>
                  <a:outerShdw blurRad="38100" dist="38100" dir="2700000" algn="tl">
                    <a:srgbClr val="FFFFFF"/>
                  </a:outerShdw>
                </a:effectLst>
              </a:rPr>
              <a:t>Si richiama ai principi rivelati da Dio o dalla tradizione. </a:t>
            </a:r>
          </a:p>
          <a:p>
            <a:pPr eaLnBrk="1" hangingPunct="1">
              <a:defRPr/>
            </a:pPr>
            <a:r>
              <a:rPr lang="it-IT" dirty="0" smtClean="0">
                <a:effectLst>
                  <a:outerShdw blurRad="38100" dist="38100" dir="2700000" algn="tl">
                    <a:srgbClr val="FFFFFF"/>
                  </a:outerShdw>
                </a:effectLst>
              </a:rPr>
              <a:t>“L’uomo non è il padrone di tutto”. </a:t>
            </a:r>
          </a:p>
          <a:p>
            <a:pPr eaLnBrk="1" hangingPunct="1">
              <a:defRPr/>
            </a:pPr>
            <a:endParaRPr lang="it-IT" dirty="0" smtClean="0">
              <a:effectLst>
                <a:outerShdw blurRad="38100" dist="38100" dir="2700000" algn="tl">
                  <a:srgbClr val="FFFFFF"/>
                </a:outerShdw>
              </a:effectLst>
            </a:endParaRPr>
          </a:p>
          <a:p>
            <a:pPr eaLnBrk="1" hangingPunct="1">
              <a:buFont typeface="Wingdings" pitchFamily="2" charset="2"/>
              <a:buNone/>
              <a:defRPr/>
            </a:pPr>
            <a:r>
              <a:rPr lang="it-IT" dirty="0" smtClean="0">
                <a:effectLst>
                  <a:outerShdw blurRad="38100" dist="38100" dir="2700000" algn="tl">
                    <a:srgbClr val="FFFFFF"/>
                  </a:outerShdw>
                </a:effectLst>
                <a:sym typeface="Wingdings 3" pitchFamily="18" charset="2"/>
              </a:rPr>
              <a:t> La fecondazione assistita è ammessa ma con dei limiti molto chiari.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it-IT" dirty="0" smtClean="0">
                <a:effectLst>
                  <a:outerShdw blurRad="38100" dist="38100" dir="2700000" algn="tl">
                    <a:srgbClr val="FFFFFF"/>
                  </a:outerShdw>
                </a:effectLst>
                <a:sym typeface="Wingdings" pitchFamily="2" charset="2"/>
              </a:rPr>
              <a:t> </a:t>
            </a:r>
            <a:r>
              <a:rPr lang="it-IT" dirty="0" smtClean="0">
                <a:effectLst>
                  <a:outerShdw blurRad="38100" dist="38100" dir="2700000" algn="tl">
                    <a:srgbClr val="FFFFFF"/>
                  </a:outerShdw>
                </a:effectLst>
              </a:rPr>
              <a:t>CHIESA CATTOLICA</a:t>
            </a:r>
          </a:p>
        </p:txBody>
      </p:sp>
      <p:sp>
        <p:nvSpPr>
          <p:cNvPr id="60419" name="Rectangle 3"/>
          <p:cNvSpPr>
            <a:spLocks noGrp="1" noChangeArrowheads="1"/>
          </p:cNvSpPr>
          <p:nvPr>
            <p:ph type="body" idx="1"/>
          </p:nvPr>
        </p:nvSpPr>
        <p:spPr/>
        <p:txBody>
          <a:bodyPr/>
          <a:lstStyle/>
          <a:p>
            <a:pPr algn="just" eaLnBrk="1" hangingPunct="1">
              <a:buFont typeface="Wingdings" pitchFamily="2" charset="2"/>
              <a:buNone/>
              <a:defRPr/>
            </a:pPr>
            <a:r>
              <a:rPr lang="it-IT" dirty="0" smtClean="0">
                <a:effectLst>
                  <a:outerShdw blurRad="38100" dist="38100" dir="2700000" algn="tl">
                    <a:srgbClr val="FFFFFF"/>
                  </a:outerShdw>
                </a:effectLst>
              </a:rPr>
              <a:t>Sono da escludere tutte le tecniche di fecondazione artificiale eterologa e le tecniche di fecondazione artificiale omologa che sono sostitutive dell’atto coniugale. Sono invece ammissibili le tecniche che si configurano come un </a:t>
            </a:r>
            <a:r>
              <a:rPr lang="it-IT" i="1" dirty="0" smtClean="0">
                <a:effectLst>
                  <a:outerShdw blurRad="38100" dist="38100" dir="2700000" algn="tl">
                    <a:srgbClr val="FFFFFF"/>
                  </a:outerShdw>
                </a:effectLst>
              </a:rPr>
              <a:t>aiuto all’atto coniugale e alla sua fecondità</a:t>
            </a:r>
            <a:r>
              <a:rPr lang="it-IT" dirty="0" smtClean="0">
                <a:effectLst>
                  <a:outerShdw blurRad="38100" dist="38100" dir="2700000" algn="tl">
                    <a:srgbClr val="FFFFFF"/>
                  </a:outerShdw>
                </a:effectLst>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sem_art.jpg"/>
          <p:cNvPicPr>
            <a:picLocks noChangeAspect="1"/>
          </p:cNvPicPr>
          <p:nvPr/>
        </p:nvPicPr>
        <p:blipFill>
          <a:blip r:embed="rId2" cstate="print"/>
          <a:srcRect b="16467"/>
          <a:stretch>
            <a:fillRect/>
          </a:stretch>
        </p:blipFill>
        <p:spPr>
          <a:xfrm>
            <a:off x="642545" y="340781"/>
            <a:ext cx="7858910" cy="617643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76200"/>
            <a:ext cx="8229600" cy="1143000"/>
          </a:xfrm>
        </p:spPr>
        <p:txBody>
          <a:bodyPr/>
          <a:lstStyle/>
          <a:p>
            <a:r>
              <a:rPr lang="it-IT" dirty="0" smtClean="0"/>
              <a:t>Le altre religioni</a:t>
            </a:r>
            <a:endParaRPr lang="it-IT" dirty="0"/>
          </a:p>
        </p:txBody>
      </p:sp>
      <p:sp>
        <p:nvSpPr>
          <p:cNvPr id="6" name="Segnaposto contenuto 5"/>
          <p:cNvSpPr>
            <a:spLocks noGrp="1"/>
          </p:cNvSpPr>
          <p:nvPr>
            <p:ph sz="half" idx="2"/>
          </p:nvPr>
        </p:nvSpPr>
        <p:spPr>
          <a:xfrm>
            <a:off x="381000" y="1371600"/>
            <a:ext cx="2819400" cy="5181600"/>
          </a:xfrm>
        </p:spPr>
        <p:txBody>
          <a:bodyPr/>
          <a:lstStyle/>
          <a:p>
            <a:pPr>
              <a:buNone/>
            </a:pPr>
            <a:r>
              <a:rPr lang="it-IT" sz="2000" b="1" dirty="0" smtClean="0"/>
              <a:t>Ebraismo</a:t>
            </a:r>
            <a:r>
              <a:rPr lang="it-IT" sz="2000" dirty="0" smtClean="0"/>
              <a:t> </a:t>
            </a:r>
          </a:p>
          <a:p>
            <a:pPr>
              <a:buNone/>
            </a:pPr>
            <a:r>
              <a:rPr lang="it-IT" sz="2000" dirty="0" smtClean="0">
                <a:effectLst>
                  <a:outerShdw blurRad="38100" dist="38100" dir="2700000" algn="tl">
                    <a:srgbClr val="FFFFFF"/>
                  </a:outerShdw>
                </a:effectLst>
              </a:rPr>
              <a:t>Le tecniche di FMA possono essere adottate solo da coppie sposate sia che si tratti di inseminazione artificiale che si tratti di inseminazione in vitro. È ammesso solo la fecondazione dell’ovulo della moglie da parte dello sperma del marito. </a:t>
            </a:r>
          </a:p>
          <a:p>
            <a:endParaRPr lang="it-IT" dirty="0"/>
          </a:p>
        </p:txBody>
      </p:sp>
      <p:sp>
        <p:nvSpPr>
          <p:cNvPr id="8" name="Segnaposto contenuto 7"/>
          <p:cNvSpPr>
            <a:spLocks noGrp="1"/>
          </p:cNvSpPr>
          <p:nvPr>
            <p:ph sz="quarter" idx="4"/>
          </p:nvPr>
        </p:nvSpPr>
        <p:spPr>
          <a:xfrm>
            <a:off x="2895600" y="1371600"/>
            <a:ext cx="3276600" cy="5334000"/>
          </a:xfrm>
        </p:spPr>
        <p:txBody>
          <a:bodyPr/>
          <a:lstStyle/>
          <a:p>
            <a:pPr eaLnBrk="1" hangingPunct="1">
              <a:buNone/>
              <a:defRPr/>
            </a:pPr>
            <a:r>
              <a:rPr lang="it-IT" sz="2000" b="1" dirty="0" smtClean="0"/>
              <a:t>Islam </a:t>
            </a:r>
          </a:p>
          <a:p>
            <a:pPr eaLnBrk="1" hangingPunct="1">
              <a:buNone/>
              <a:defRPr/>
            </a:pPr>
            <a:r>
              <a:rPr lang="it-IT" sz="2000" dirty="0" smtClean="0">
                <a:effectLst>
                  <a:outerShdw blurRad="38100" dist="38100" dir="2700000" algn="tl">
                    <a:srgbClr val="FFFFFF"/>
                  </a:outerShdw>
                </a:effectLst>
              </a:rPr>
              <a:t>La FMA può essere effettuata solo:</a:t>
            </a:r>
          </a:p>
          <a:p>
            <a:pPr lvl="1" eaLnBrk="1" hangingPunct="1">
              <a:defRPr/>
            </a:pPr>
            <a:r>
              <a:rPr lang="it-IT" dirty="0" smtClean="0">
                <a:effectLst>
                  <a:outerShdw blurRad="38100" dist="38100" dir="2700000" algn="tl">
                    <a:srgbClr val="FFFFFF"/>
                  </a:outerShdw>
                </a:effectLst>
              </a:rPr>
              <a:t>Con l’ovulo e lo spermatozoo di una coppia legalmente sposata (anche l’altra moglie)</a:t>
            </a:r>
          </a:p>
          <a:p>
            <a:pPr lvl="1" eaLnBrk="1" hangingPunct="1">
              <a:defRPr/>
            </a:pPr>
            <a:r>
              <a:rPr lang="it-IT" dirty="0" smtClean="0">
                <a:effectLst>
                  <a:outerShdw blurRad="38100" dist="38100" dir="2700000" algn="tl">
                    <a:srgbClr val="FFFFFF"/>
                  </a:outerShdw>
                </a:effectLst>
              </a:rPr>
              <a:t>Con il necessario e mutuo consenso libero e informato della coppia</a:t>
            </a:r>
          </a:p>
          <a:p>
            <a:pPr lvl="1" eaLnBrk="1" hangingPunct="1">
              <a:buNone/>
              <a:defRPr/>
            </a:pPr>
            <a:r>
              <a:rPr lang="it-IT" sz="1600" dirty="0" smtClean="0">
                <a:effectLst>
                  <a:outerShdw blurRad="38100" dist="38100" dir="2700000" algn="tl">
                    <a:srgbClr val="FFFFFF"/>
                  </a:outerShdw>
                </a:effectLst>
              </a:rPr>
              <a:t>Non vi è un consenso unanime tra le varie “scuole”, circa l’inseminazione </a:t>
            </a:r>
            <a:r>
              <a:rPr lang="it-IT" sz="1600" dirty="0" err="1" smtClean="0">
                <a:effectLst>
                  <a:outerShdw blurRad="38100" dist="38100" dir="2700000" algn="tl">
                    <a:srgbClr val="FFFFFF"/>
                  </a:outerShdw>
                </a:effectLst>
              </a:rPr>
              <a:t>intra</a:t>
            </a:r>
            <a:r>
              <a:rPr lang="it-IT" sz="1600" dirty="0" smtClean="0">
                <a:effectLst>
                  <a:outerShdw blurRad="38100" dist="38100" dir="2700000" algn="tl">
                    <a:srgbClr val="FFFFFF"/>
                  </a:outerShdw>
                </a:effectLst>
              </a:rPr>
              <a:t> o extra corporea. </a:t>
            </a:r>
            <a:endParaRPr lang="it-IT" dirty="0" smtClean="0">
              <a:effectLst>
                <a:outerShdw blurRad="38100" dist="38100" dir="2700000" algn="tl">
                  <a:srgbClr val="FFFFFF"/>
                </a:outerShdw>
              </a:effectLst>
            </a:endParaRPr>
          </a:p>
          <a:p>
            <a:endParaRPr lang="it-IT" dirty="0"/>
          </a:p>
        </p:txBody>
      </p:sp>
      <p:sp>
        <p:nvSpPr>
          <p:cNvPr id="9" name="Segnaposto testo 4"/>
          <p:cNvSpPr txBox="1">
            <a:spLocks/>
          </p:cNvSpPr>
          <p:nvPr/>
        </p:nvSpPr>
        <p:spPr bwMode="auto">
          <a:xfrm>
            <a:off x="6019800" y="115411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defRPr/>
            </a:pPr>
            <a:r>
              <a:rPr kumimoji="0" lang="it-IT"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  </a:t>
            </a:r>
            <a:endParaRPr kumimoji="0" lang="it-IT" sz="24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
        <p:nvSpPr>
          <p:cNvPr id="10" name="Segnaposto contenuto 5"/>
          <p:cNvSpPr txBox="1">
            <a:spLocks/>
          </p:cNvSpPr>
          <p:nvPr/>
        </p:nvSpPr>
        <p:spPr bwMode="auto">
          <a:xfrm>
            <a:off x="6096000" y="1371600"/>
            <a:ext cx="28956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eaLnBrk="1" hangingPunct="1">
              <a:buFont typeface="Wingdings" pitchFamily="2" charset="2"/>
              <a:buNone/>
              <a:defRPr/>
            </a:pPr>
            <a:r>
              <a:rPr lang="it-IT" sz="2000" b="1" kern="0" dirty="0" smtClean="0">
                <a:effectLst>
                  <a:outerShdw blurRad="38100" dist="38100" dir="2700000" algn="tl">
                    <a:srgbClr val="C0C0C0"/>
                  </a:outerShdw>
                </a:effectLst>
              </a:rPr>
              <a:t>Buddhismo </a:t>
            </a:r>
          </a:p>
          <a:p>
            <a:pPr eaLnBrk="1" hangingPunct="1">
              <a:buFont typeface="Wingdings" pitchFamily="2" charset="2"/>
              <a:buNone/>
              <a:defRPr/>
            </a:pPr>
            <a:r>
              <a:rPr lang="it-IT" sz="2000" dirty="0" smtClean="0">
                <a:effectLst>
                  <a:outerShdw blurRad="38100" dist="38100" dir="2700000" algn="tl">
                    <a:srgbClr val="FFFFFF"/>
                  </a:outerShdw>
                </a:effectLst>
              </a:rPr>
              <a:t>Il progresso tecnico apre nuove possibilità. </a:t>
            </a:r>
          </a:p>
          <a:p>
            <a:pPr eaLnBrk="1" hangingPunct="1">
              <a:buFont typeface="Wingdings" pitchFamily="2" charset="2"/>
              <a:buNone/>
              <a:defRPr/>
            </a:pPr>
            <a:r>
              <a:rPr lang="it-IT" sz="2000" dirty="0" smtClean="0">
                <a:effectLst>
                  <a:outerShdw blurRad="38100" dist="38100" dir="2700000" algn="tl">
                    <a:srgbClr val="FFFFFF"/>
                  </a:outerShdw>
                </a:effectLst>
              </a:rPr>
              <a:t>Il consiglio da offrire, astenendosi dai giudizi morali, deve considerare le motivazioni delle persone interessate. È tenuto molto in considerazione l’equilibrio psichico del bambino. </a:t>
            </a:r>
          </a:p>
          <a:p>
            <a:pPr marL="342900" marR="0" lvl="0" indent="-342900" algn="l" defTabSz="914400" rtl="0" eaLnBrk="0" fontAlgn="base" latinLnBrk="0" hangingPunct="0">
              <a:lnSpc>
                <a:spcPct val="100000"/>
              </a:lnSpc>
              <a:spcBef>
                <a:spcPct val="20000"/>
              </a:spcBef>
              <a:spcAft>
                <a:spcPct val="0"/>
              </a:spcAft>
              <a:buClr>
                <a:schemeClr val="hlink"/>
              </a:buClr>
              <a:buSzPct val="80000"/>
              <a:buFont typeface="Wingdings" pitchFamily="2" charset="2"/>
              <a:buChar char="n"/>
              <a:tabLst/>
              <a:defRPr/>
            </a:pPr>
            <a:endParaRPr kumimoji="0" lang="it-IT"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it-IT" sz="4000" smtClean="0">
                <a:effectLst>
                  <a:outerShdw blurRad="38100" dist="38100" dir="2700000" algn="tl">
                    <a:srgbClr val="FFFFFF"/>
                  </a:outerShdw>
                </a:effectLst>
              </a:rPr>
              <a:t>La legge 40/2004</a:t>
            </a:r>
            <a:br>
              <a:rPr lang="it-IT" sz="4000" smtClean="0">
                <a:effectLst>
                  <a:outerShdw blurRad="38100" dist="38100" dir="2700000" algn="tl">
                    <a:srgbClr val="FFFFFF"/>
                  </a:outerShdw>
                </a:effectLst>
              </a:rPr>
            </a:br>
            <a:r>
              <a:rPr lang="it-IT" sz="2400" smtClean="0">
                <a:effectLst>
                  <a:outerShdw blurRad="38100" dist="38100" dir="2700000" algn="tl">
                    <a:srgbClr val="FFFFFF"/>
                  </a:outerShdw>
                </a:effectLst>
              </a:rPr>
              <a:t>(a marzo 2009 sentenza della Corte Costituzionale)</a:t>
            </a:r>
          </a:p>
        </p:txBody>
      </p:sp>
      <p:sp>
        <p:nvSpPr>
          <p:cNvPr id="2355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it-IT" sz="2000" smtClean="0">
                <a:effectLst>
                  <a:outerShdw blurRad="38100" dist="38100" dir="2700000" algn="tl">
                    <a:srgbClr val="FFFFFF"/>
                  </a:outerShdw>
                </a:effectLst>
              </a:rPr>
              <a:t>1. </a:t>
            </a:r>
            <a:r>
              <a:rPr lang="it-IT" sz="2000" b="1" smtClean="0">
                <a:effectLst>
                  <a:outerShdw blurRad="38100" dist="38100" dir="2700000" algn="tl">
                    <a:srgbClr val="FFFFFF"/>
                  </a:outerShdw>
                </a:effectLst>
              </a:rPr>
              <a:t>Finalità</a:t>
            </a:r>
            <a:r>
              <a:rPr lang="it-IT" sz="2000" smtClean="0">
                <a:effectLst>
                  <a:outerShdw blurRad="38100" dist="38100" dir="2700000" algn="tl">
                    <a:srgbClr val="FFFFFF"/>
                  </a:outerShdw>
                </a:effectLst>
              </a:rPr>
              <a:t>: </a:t>
            </a:r>
            <a:r>
              <a:rPr lang="it-IT" sz="2000" i="1" smtClean="0">
                <a:effectLst>
                  <a:outerShdw blurRad="38100" dist="38100" dir="2700000" algn="tl">
                    <a:srgbClr val="FFFFFF"/>
                  </a:outerShdw>
                </a:effectLst>
              </a:rPr>
              <a:t>scelta del “modello terapeutico”,</a:t>
            </a:r>
            <a:r>
              <a:rPr lang="it-IT" sz="2000" smtClean="0">
                <a:effectLst>
                  <a:outerShdw blurRad="38100" dist="38100" dir="2700000" algn="tl">
                    <a:srgbClr val="FFFFFF"/>
                  </a:outerShdw>
                </a:effectLst>
              </a:rPr>
              <a:t> accesso solo per coppie con problemi accertati di sterilità e infertilità</a:t>
            </a:r>
          </a:p>
          <a:p>
            <a:pPr eaLnBrk="1" hangingPunct="1">
              <a:lnSpc>
                <a:spcPct val="80000"/>
              </a:lnSpc>
              <a:buFont typeface="Wingdings" pitchFamily="2" charset="2"/>
              <a:buNone/>
              <a:defRPr/>
            </a:pPr>
            <a:endParaRPr lang="it-IT" sz="2000" smtClean="0">
              <a:effectLst>
                <a:outerShdw blurRad="38100" dist="38100" dir="2700000" algn="tl">
                  <a:srgbClr val="FFFFFF"/>
                </a:outerShdw>
              </a:effectLst>
            </a:endParaRPr>
          </a:p>
          <a:p>
            <a:pPr eaLnBrk="1" hangingPunct="1">
              <a:lnSpc>
                <a:spcPct val="80000"/>
              </a:lnSpc>
              <a:buFont typeface="Wingdings" pitchFamily="2" charset="2"/>
              <a:buNone/>
              <a:defRPr/>
            </a:pPr>
            <a:r>
              <a:rPr lang="it-IT" sz="2000" smtClean="0">
                <a:effectLst>
                  <a:outerShdw blurRad="38100" dist="38100" dir="2700000" algn="tl">
                    <a:srgbClr val="FFFFFF"/>
                  </a:outerShdw>
                </a:effectLst>
              </a:rPr>
              <a:t>2. </a:t>
            </a:r>
            <a:r>
              <a:rPr lang="it-IT" sz="2000" b="1" smtClean="0">
                <a:effectLst>
                  <a:outerShdw blurRad="38100" dist="38100" dir="2700000" algn="tl">
                    <a:srgbClr val="FFFFFF"/>
                  </a:outerShdw>
                </a:effectLst>
              </a:rPr>
              <a:t>Requisiti</a:t>
            </a:r>
            <a:r>
              <a:rPr lang="it-IT" sz="2000" smtClean="0">
                <a:effectLst>
                  <a:outerShdw blurRad="38100" dist="38100" dir="2700000" algn="tl">
                    <a:srgbClr val="FFFFFF"/>
                  </a:outerShdw>
                </a:effectLst>
              </a:rPr>
              <a:t>:</a:t>
            </a:r>
          </a:p>
          <a:p>
            <a:pPr lvl="1" eaLnBrk="1" hangingPunct="1">
              <a:lnSpc>
                <a:spcPct val="80000"/>
              </a:lnSpc>
              <a:defRPr/>
            </a:pPr>
            <a:r>
              <a:rPr lang="it-IT" sz="1800" smtClean="0">
                <a:effectLst>
                  <a:outerShdw blurRad="38100" dist="38100" dir="2700000" algn="tl">
                    <a:srgbClr val="FFFFFF"/>
                  </a:outerShdw>
                </a:effectLst>
              </a:rPr>
              <a:t>coppie maggiorenni, di sesso diverso</a:t>
            </a:r>
          </a:p>
          <a:p>
            <a:pPr lvl="1" eaLnBrk="1" hangingPunct="1">
              <a:lnSpc>
                <a:spcPct val="80000"/>
              </a:lnSpc>
              <a:defRPr/>
            </a:pPr>
            <a:r>
              <a:rPr lang="it-IT" sz="1800" smtClean="0">
                <a:effectLst>
                  <a:outerShdw blurRad="38100" dist="38100" dir="2700000" algn="tl">
                    <a:srgbClr val="FFFFFF"/>
                  </a:outerShdw>
                </a:effectLst>
              </a:rPr>
              <a:t>coniugate o conviventi</a:t>
            </a:r>
          </a:p>
          <a:p>
            <a:pPr lvl="1" eaLnBrk="1" hangingPunct="1">
              <a:lnSpc>
                <a:spcPct val="80000"/>
              </a:lnSpc>
              <a:defRPr/>
            </a:pPr>
            <a:r>
              <a:rPr lang="it-IT" sz="1800" smtClean="0">
                <a:effectLst>
                  <a:outerShdw blurRad="38100" dist="38100" dir="2700000" algn="tl">
                    <a:srgbClr val="FFFFFF"/>
                  </a:outerShdw>
                </a:effectLst>
              </a:rPr>
              <a:t>in età fertile, entrambi viventi</a:t>
            </a:r>
          </a:p>
          <a:p>
            <a:pPr lvl="1" eaLnBrk="1" hangingPunct="1">
              <a:lnSpc>
                <a:spcPct val="80000"/>
              </a:lnSpc>
              <a:buFontTx/>
              <a:buNone/>
              <a:defRPr/>
            </a:pPr>
            <a:endParaRPr lang="it-IT" sz="1800" smtClean="0">
              <a:effectLst>
                <a:outerShdw blurRad="38100" dist="38100" dir="2700000" algn="tl">
                  <a:srgbClr val="FFFFFF"/>
                </a:outerShdw>
              </a:effectLst>
            </a:endParaRPr>
          </a:p>
          <a:p>
            <a:pPr eaLnBrk="1" hangingPunct="1">
              <a:lnSpc>
                <a:spcPct val="80000"/>
              </a:lnSpc>
              <a:buFont typeface="Wingdings" pitchFamily="2" charset="2"/>
              <a:buNone/>
              <a:defRPr/>
            </a:pPr>
            <a:r>
              <a:rPr lang="it-IT" sz="2000" smtClean="0">
                <a:effectLst>
                  <a:outerShdw blurRad="38100" dist="38100" dir="2700000" algn="tl">
                    <a:srgbClr val="FFFFFF"/>
                  </a:outerShdw>
                </a:effectLst>
              </a:rPr>
              <a:t>3. </a:t>
            </a:r>
            <a:r>
              <a:rPr lang="it-IT" sz="2000" b="1" smtClean="0">
                <a:effectLst>
                  <a:outerShdw blurRad="38100" dist="38100" dir="2700000" algn="tl">
                    <a:srgbClr val="FFFFFF"/>
                  </a:outerShdw>
                </a:effectLst>
              </a:rPr>
              <a:t>Tutela dell’embrione:</a:t>
            </a:r>
            <a:endParaRPr lang="it-IT" sz="2000" smtClean="0">
              <a:effectLst>
                <a:outerShdw blurRad="38100" dist="38100" dir="2700000" algn="tl">
                  <a:srgbClr val="FFFFFF"/>
                </a:outerShdw>
              </a:effectLst>
            </a:endParaRPr>
          </a:p>
          <a:p>
            <a:pPr lvl="1" eaLnBrk="1" hangingPunct="1">
              <a:lnSpc>
                <a:spcPct val="80000"/>
              </a:lnSpc>
              <a:defRPr/>
            </a:pPr>
            <a:r>
              <a:rPr lang="it-IT" sz="1800" smtClean="0">
                <a:effectLst>
                  <a:outerShdw blurRad="38100" dist="38100" dir="2700000" algn="tl">
                    <a:srgbClr val="FFFFFF"/>
                  </a:outerShdw>
                </a:effectLst>
              </a:rPr>
              <a:t>numero limitato di embrioni (3) con unico e contemporaneo impianto</a:t>
            </a:r>
          </a:p>
          <a:p>
            <a:pPr lvl="1" eaLnBrk="1" hangingPunct="1">
              <a:lnSpc>
                <a:spcPct val="80000"/>
              </a:lnSpc>
              <a:defRPr/>
            </a:pPr>
            <a:r>
              <a:rPr lang="it-IT" sz="1800" smtClean="0">
                <a:effectLst>
                  <a:outerShdw blurRad="38100" dist="38100" dir="2700000" algn="tl">
                    <a:srgbClr val="FFFFFF"/>
                  </a:outerShdw>
                </a:effectLst>
              </a:rPr>
              <a:t>divieto di soppressione e di crioconservazione</a:t>
            </a:r>
          </a:p>
          <a:p>
            <a:pPr lvl="1" eaLnBrk="1" hangingPunct="1">
              <a:lnSpc>
                <a:spcPct val="80000"/>
              </a:lnSpc>
              <a:defRPr/>
            </a:pPr>
            <a:r>
              <a:rPr lang="it-IT" sz="1800" smtClean="0">
                <a:effectLst>
                  <a:outerShdw blurRad="38100" dist="38100" dir="2700000" algn="tl">
                    <a:srgbClr val="FFFFFF"/>
                  </a:outerShdw>
                </a:effectLst>
              </a:rPr>
              <a:t>impossibile revoca della volontà di impianto, dopo la formazione degli embrioni</a:t>
            </a:r>
          </a:p>
          <a:p>
            <a:pPr lvl="1" eaLnBrk="1" hangingPunct="1">
              <a:lnSpc>
                <a:spcPct val="80000"/>
              </a:lnSpc>
              <a:buFontTx/>
              <a:buNone/>
              <a:defRPr/>
            </a:pPr>
            <a:endParaRPr lang="it-IT" sz="1800" smtClean="0">
              <a:effectLst>
                <a:outerShdw blurRad="38100" dist="38100" dir="2700000" algn="tl">
                  <a:srgbClr val="FFFFFF"/>
                </a:outerShdw>
              </a:effectLst>
            </a:endParaRPr>
          </a:p>
          <a:p>
            <a:pPr eaLnBrk="1" hangingPunct="1">
              <a:lnSpc>
                <a:spcPct val="80000"/>
              </a:lnSpc>
              <a:buFont typeface="Wingdings" pitchFamily="2" charset="2"/>
              <a:buNone/>
              <a:defRPr/>
            </a:pPr>
            <a:r>
              <a:rPr lang="it-IT" sz="2000" smtClean="0">
                <a:effectLst>
                  <a:outerShdw blurRad="38100" dist="38100" dir="2700000" algn="tl">
                    <a:srgbClr val="FFFFFF"/>
                  </a:outerShdw>
                </a:effectLst>
              </a:rPr>
              <a:t>4. </a:t>
            </a:r>
            <a:r>
              <a:rPr lang="it-IT" sz="2000" b="1" smtClean="0">
                <a:effectLst>
                  <a:outerShdw blurRad="38100" dist="38100" dir="2700000" algn="tl">
                    <a:srgbClr val="FFFFFF"/>
                  </a:outerShdw>
                </a:effectLst>
              </a:rPr>
              <a:t>Tecniche permesse</a:t>
            </a:r>
            <a:r>
              <a:rPr lang="it-IT" sz="2000" smtClean="0">
                <a:effectLst>
                  <a:outerShdw blurRad="38100" dist="38100" dir="2700000" algn="tl">
                    <a:srgbClr val="FFFFFF"/>
                  </a:outerShdw>
                </a:effectLst>
              </a:rPr>
              <a:t>: le tecniche omologhe, vietate le tecniche di fecondazione eterologa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457200" y="2286000"/>
            <a:ext cx="8077200" cy="3743325"/>
          </a:xfrm>
          <a:prstGeom prst="rect">
            <a:avLst/>
          </a:prstGeom>
          <a:noFill/>
          <a:ln w="9525">
            <a:noFill/>
            <a:miter lim="800000"/>
            <a:headEnd/>
            <a:tailEnd/>
          </a:ln>
        </p:spPr>
        <p:txBody>
          <a:bodyPr>
            <a:spAutoFit/>
          </a:bodyPr>
          <a:lstStyle/>
          <a:p>
            <a:r>
              <a:rPr lang="it-IT" sz="2400"/>
              <a:t>Sono contrario alla fecondazione assistitita           </a:t>
            </a:r>
            <a:r>
              <a:rPr lang="it-IT" sz="2400" b="1"/>
              <a:t>29,8%</a:t>
            </a:r>
          </a:p>
          <a:p>
            <a:endParaRPr lang="it-IT" sz="2400"/>
          </a:p>
          <a:p>
            <a:r>
              <a:rPr lang="it-IT" sz="2400"/>
              <a:t>Sono favorevole alla fecondazione assistita, purché non si ricorra adonatori/trici esterni alla coppia               </a:t>
            </a:r>
            <a:r>
              <a:rPr lang="it-IT" sz="2400" b="1"/>
              <a:t>40,7%</a:t>
            </a:r>
          </a:p>
          <a:p>
            <a:endParaRPr lang="it-IT" sz="2400"/>
          </a:p>
          <a:p>
            <a:endParaRPr lang="it-IT" sz="2400"/>
          </a:p>
          <a:p>
            <a:r>
              <a:rPr lang="it-IT" sz="2400"/>
              <a:t>Sono favorevole alla fecondazione assistita, anche nel caso di donatori/trici esterni alla coppia                </a:t>
            </a:r>
            <a:r>
              <a:rPr lang="it-IT" sz="2400" b="1"/>
              <a:t>29,5%</a:t>
            </a:r>
          </a:p>
          <a:p>
            <a:endParaRPr lang="it-IT" sz="2400"/>
          </a:p>
          <a:p>
            <a:r>
              <a:rPr lang="it-IT" sz="2400" i="1"/>
              <a:t>(dati “osservatorio Scienza e società” – luglio 2009)</a:t>
            </a:r>
          </a:p>
        </p:txBody>
      </p:sp>
      <p:sp>
        <p:nvSpPr>
          <p:cNvPr id="6" name="Titolo 5"/>
          <p:cNvSpPr>
            <a:spLocks noGrp="1"/>
          </p:cNvSpPr>
          <p:nvPr>
            <p:ph type="title"/>
          </p:nvPr>
        </p:nvSpPr>
        <p:spPr/>
        <p:txBody>
          <a:bodyPr/>
          <a:lstStyle/>
          <a:p>
            <a:r>
              <a:rPr lang="it-IT" b="1" dirty="0" smtClean="0">
                <a:solidFill>
                  <a:schemeClr val="tx1"/>
                </a:solidFill>
                <a:effectLst/>
              </a:rPr>
              <a:t>Indagine sulla fecondazione assistita</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it-IT" smtClean="0">
                <a:effectLst>
                  <a:outerShdw blurRad="38100" dist="38100" dir="2700000" algn="tl">
                    <a:srgbClr val="FFFFFF"/>
                  </a:outerShdw>
                </a:effectLst>
              </a:rPr>
              <a:t>All’estero… </a:t>
            </a:r>
            <a:r>
              <a:rPr lang="it-IT" sz="2000" smtClean="0">
                <a:effectLst>
                  <a:outerShdw blurRad="38100" dist="38100" dir="2700000" algn="tl">
                    <a:srgbClr val="FFFFFF"/>
                  </a:outerShdw>
                </a:effectLst>
              </a:rPr>
              <a:t>(qualche esempio)</a:t>
            </a:r>
          </a:p>
        </p:txBody>
      </p:sp>
      <p:sp>
        <p:nvSpPr>
          <p:cNvPr id="7577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it-IT" sz="2000" b="1" smtClean="0">
                <a:effectLst>
                  <a:outerShdw blurRad="38100" dist="38100" dir="2700000" algn="tl">
                    <a:srgbClr val="FFFFFF"/>
                  </a:outerShdw>
                </a:effectLst>
              </a:rPr>
              <a:t>FRANCIA</a:t>
            </a:r>
            <a:r>
              <a:rPr lang="it-IT" sz="2000" smtClean="0">
                <a:effectLst>
                  <a:outerShdw blurRad="38100" dist="38100" dir="2700000" algn="tl">
                    <a:srgbClr val="FFFFFF"/>
                  </a:outerShdw>
                </a:effectLst>
              </a:rPr>
              <a:t>: la fecondazione assistita è ammessa, e riservata a coppie sposate o conviventi. Vietate la locazione dell’utero e la fecondazione sia eterologa che post-mortem. Numero illimitato di embrioni. </a:t>
            </a:r>
            <a:endParaRPr lang="it-IT" sz="2000" b="1" smtClean="0">
              <a:effectLst>
                <a:outerShdw blurRad="38100" dist="38100" dir="2700000" algn="tl">
                  <a:srgbClr val="FFFFFF"/>
                </a:outerShdw>
              </a:effectLst>
            </a:endParaRPr>
          </a:p>
          <a:p>
            <a:pPr algn="just" eaLnBrk="1" hangingPunct="1">
              <a:lnSpc>
                <a:spcPct val="80000"/>
              </a:lnSpc>
              <a:buFont typeface="Wingdings" pitchFamily="2" charset="2"/>
              <a:buNone/>
              <a:defRPr/>
            </a:pPr>
            <a:r>
              <a:rPr lang="it-IT" sz="2000" b="1" smtClean="0">
                <a:effectLst>
                  <a:outerShdw blurRad="38100" dist="38100" dir="2700000" algn="tl">
                    <a:srgbClr val="FFFFFF"/>
                  </a:outerShdw>
                </a:effectLst>
              </a:rPr>
              <a:t>REGNO UNITO</a:t>
            </a:r>
            <a:r>
              <a:rPr lang="it-IT" sz="2000" smtClean="0">
                <a:effectLst>
                  <a:outerShdw blurRad="38100" dist="38100" dir="2700000" algn="tl">
                    <a:srgbClr val="FFFFFF"/>
                  </a:outerShdw>
                </a:effectLst>
              </a:rPr>
              <a:t>: ammessa, e riservata a coppie sposate o conviventi e a donne single. Ammesse anche la locazione dell’utero e la fecondazione sia eterologa, che post-mortem.</a:t>
            </a:r>
            <a:endParaRPr lang="it-IT" sz="2000" b="1" smtClean="0">
              <a:effectLst>
                <a:outerShdw blurRad="38100" dist="38100" dir="2700000" algn="tl">
                  <a:srgbClr val="FFFFFF"/>
                </a:outerShdw>
              </a:effectLst>
            </a:endParaRPr>
          </a:p>
          <a:p>
            <a:pPr algn="just" eaLnBrk="1" hangingPunct="1">
              <a:lnSpc>
                <a:spcPct val="80000"/>
              </a:lnSpc>
              <a:buFont typeface="Wingdings" pitchFamily="2" charset="2"/>
              <a:buNone/>
              <a:defRPr/>
            </a:pPr>
            <a:endParaRPr lang="it-IT" sz="2000" b="1" smtClean="0">
              <a:effectLst>
                <a:outerShdw blurRad="38100" dist="38100" dir="2700000" algn="tl">
                  <a:srgbClr val="FFFFFF"/>
                </a:outerShdw>
              </a:effectLst>
            </a:endParaRPr>
          </a:p>
          <a:p>
            <a:pPr algn="just" eaLnBrk="1" hangingPunct="1">
              <a:lnSpc>
                <a:spcPct val="80000"/>
              </a:lnSpc>
              <a:buFont typeface="Wingdings" pitchFamily="2" charset="2"/>
              <a:buNone/>
              <a:defRPr/>
            </a:pPr>
            <a:r>
              <a:rPr lang="it-IT" sz="2000" b="1" smtClean="0">
                <a:effectLst>
                  <a:outerShdw blurRad="38100" dist="38100" dir="2700000" algn="tl">
                    <a:srgbClr val="FFFFFF"/>
                  </a:outerShdw>
                </a:effectLst>
              </a:rPr>
              <a:t>SPAGNA</a:t>
            </a:r>
            <a:r>
              <a:rPr lang="it-IT" sz="2000" smtClean="0">
                <a:effectLst>
                  <a:outerShdw blurRad="38100" dist="38100" dir="2700000" algn="tl">
                    <a:srgbClr val="FFFFFF"/>
                  </a:outerShdw>
                </a:effectLst>
              </a:rPr>
              <a:t>: ammessa, e riservata a coppie sposate o conviventi e a donne single. Ammesse anche la donazione di ovuli e la fecondazione sia eterologa che post-mortem. Proibita invece la locazione dell’utero. </a:t>
            </a:r>
            <a:endParaRPr lang="it-IT" sz="2000" b="1" smtClean="0">
              <a:effectLst>
                <a:outerShdw blurRad="38100" dist="38100" dir="2700000" algn="tl">
                  <a:srgbClr val="FFFFFF"/>
                </a:outerShdw>
              </a:effectLst>
            </a:endParaRPr>
          </a:p>
          <a:p>
            <a:pPr algn="just" eaLnBrk="1" hangingPunct="1">
              <a:lnSpc>
                <a:spcPct val="80000"/>
              </a:lnSpc>
              <a:buFont typeface="Wingdings" pitchFamily="2" charset="2"/>
              <a:buNone/>
              <a:defRPr/>
            </a:pPr>
            <a:endParaRPr lang="it-IT" sz="2000" b="1" smtClean="0">
              <a:effectLst>
                <a:outerShdw blurRad="38100" dist="38100" dir="2700000" algn="tl">
                  <a:srgbClr val="FFFFFF"/>
                </a:outerShdw>
              </a:effectLst>
            </a:endParaRPr>
          </a:p>
          <a:p>
            <a:pPr algn="just" eaLnBrk="1" hangingPunct="1">
              <a:lnSpc>
                <a:spcPct val="80000"/>
              </a:lnSpc>
              <a:buFont typeface="Wingdings" pitchFamily="2" charset="2"/>
              <a:buNone/>
              <a:defRPr/>
            </a:pPr>
            <a:r>
              <a:rPr lang="it-IT" sz="2000" b="1" smtClean="0">
                <a:effectLst>
                  <a:outerShdw blurRad="38100" dist="38100" dir="2700000" algn="tl">
                    <a:srgbClr val="FFFFFF"/>
                  </a:outerShdw>
                </a:effectLst>
              </a:rPr>
              <a:t>USA</a:t>
            </a:r>
            <a:r>
              <a:rPr lang="it-IT" sz="2000" smtClean="0">
                <a:effectLst>
                  <a:outerShdw blurRad="38100" dist="38100" dir="2700000" algn="tl">
                    <a:srgbClr val="FFFFFF"/>
                  </a:outerShdw>
                </a:effectLst>
              </a:rPr>
              <a:t>: profonde differenze tra stato e stato. Generalmente, però, è ammessa sia la fecondazione omologa che l’eterologa. La locazione dell’utero è possibile in California e in qualche altro stato.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smtClean="0">
                <a:effectLst>
                  <a:outerShdw blurRad="38100" dist="38100" dir="2700000" algn="tl">
                    <a:srgbClr val="FFFFFF"/>
                  </a:outerShdw>
                </a:effectLst>
              </a:rPr>
              <a:t>Esiste un “diritto” a procreare?</a:t>
            </a:r>
          </a:p>
        </p:txBody>
      </p:sp>
      <p:sp>
        <p:nvSpPr>
          <p:cNvPr id="26627" name="Rectangle 3"/>
          <p:cNvSpPr>
            <a:spLocks noGrp="1" noChangeArrowheads="1"/>
          </p:cNvSpPr>
          <p:nvPr>
            <p:ph type="body" idx="1"/>
          </p:nvPr>
        </p:nvSpPr>
        <p:spPr/>
        <p:txBody>
          <a:bodyPr/>
          <a:lstStyle/>
          <a:p>
            <a:pPr eaLnBrk="1" hangingPunct="1">
              <a:defRPr/>
            </a:pPr>
            <a:r>
              <a:rPr lang="it-IT" dirty="0" smtClean="0">
                <a:effectLst>
                  <a:outerShdw blurRad="38100" dist="38100" dir="2700000" algn="tl">
                    <a:srgbClr val="FFFFFF"/>
                  </a:outerShdw>
                </a:effectLst>
              </a:rPr>
              <a:t>Dichiarazione universale diritti umani (1948) n. 16: “diritti della famiglia”</a:t>
            </a:r>
          </a:p>
          <a:p>
            <a:pPr eaLnBrk="1" hangingPunct="1">
              <a:defRPr/>
            </a:pPr>
            <a:r>
              <a:rPr lang="it-IT" dirty="0" smtClean="0">
                <a:effectLst>
                  <a:outerShdw blurRad="38100" dist="38100" dir="2700000" algn="tl">
                    <a:srgbClr val="FFFFFF"/>
                  </a:outerShdw>
                </a:effectLst>
              </a:rPr>
              <a:t>Dichiarazione dei diritti del bambino (1959): nessun accenno</a:t>
            </a:r>
          </a:p>
          <a:p>
            <a:pPr eaLnBrk="1" hangingPunct="1">
              <a:defRPr/>
            </a:pPr>
            <a:r>
              <a:rPr lang="it-IT" dirty="0" smtClean="0">
                <a:effectLst>
                  <a:outerShdw blurRad="38100" dist="38100" dir="2700000" algn="tl">
                    <a:srgbClr val="FFFFFF"/>
                  </a:outerShdw>
                </a:effectLst>
              </a:rPr>
              <a:t>Carta dei diritti della famiglia (1983): “diritti della famiglia”</a:t>
            </a:r>
            <a:endParaRPr lang="it-IT" i="1" dirty="0" smtClean="0">
              <a:effectLst>
                <a:outerShdw blurRad="38100" dist="38100" dir="2700000" algn="tl">
                  <a:srgbClr val="FFFFFF"/>
                </a:outerShdw>
              </a:effectLst>
            </a:endParaRPr>
          </a:p>
        </p:txBody>
      </p:sp>
      <p:pic>
        <p:nvPicPr>
          <p:cNvPr id="5" name="Immagine 4" descr="Immagine1.jpg"/>
          <p:cNvPicPr>
            <a:picLocks noChangeAspect="1"/>
          </p:cNvPicPr>
          <p:nvPr/>
        </p:nvPicPr>
        <p:blipFill>
          <a:blip r:embed="rId2" cstate="print"/>
          <a:stretch>
            <a:fillRect/>
          </a:stretch>
        </p:blipFill>
        <p:spPr>
          <a:xfrm>
            <a:off x="6324600" y="4343400"/>
            <a:ext cx="1828800" cy="226884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p:txBody>
          <a:bodyPr/>
          <a:lstStyle/>
          <a:p>
            <a:pPr marL="609600" indent="-609600" eaLnBrk="1" hangingPunct="1">
              <a:buFont typeface="Wingdings" pitchFamily="2" charset="2"/>
              <a:buAutoNum type="arabicPeriod"/>
              <a:defRPr/>
            </a:pPr>
            <a:r>
              <a:rPr lang="it-IT" dirty="0" smtClean="0">
                <a:effectLst>
                  <a:outerShdw blurRad="38100" dist="38100" dir="2700000" algn="tl">
                    <a:srgbClr val="FFFFFF"/>
                  </a:outerShdw>
                </a:effectLst>
              </a:rPr>
              <a:t>Nessuna Dichiarazione fa riferimento esplicito al “diritto alla procreazione” ma piuttosto al “diritto a fondare una famiglia” </a:t>
            </a:r>
          </a:p>
          <a:p>
            <a:pPr marL="609600" indent="-609600" eaLnBrk="1" hangingPunct="1">
              <a:buFont typeface="Wingdings" pitchFamily="2" charset="2"/>
              <a:buAutoNum type="arabicPeriod"/>
              <a:defRPr/>
            </a:pPr>
            <a:r>
              <a:rPr lang="it-IT" dirty="0" smtClean="0">
                <a:effectLst>
                  <a:outerShdw blurRad="38100" dist="38100" dir="2700000" algn="tl">
                    <a:srgbClr val="FFFFFF"/>
                  </a:outerShdw>
                </a:effectLst>
              </a:rPr>
              <a:t>“diritto umano” non tanto di “procreare” ma di avere le condizioni che ne permettano l’esercizio come processo umanizzato e </a:t>
            </a:r>
            <a:r>
              <a:rPr lang="it-IT" dirty="0" err="1" smtClean="0">
                <a:effectLst>
                  <a:outerShdw blurRad="38100" dist="38100" dir="2700000" algn="tl">
                    <a:srgbClr val="FFFFFF"/>
                  </a:outerShdw>
                </a:effectLst>
              </a:rPr>
              <a:t>umanizzatore</a:t>
            </a:r>
            <a:endParaRPr lang="it-IT"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nseminazione-fecondazione.jpg"/>
          <p:cNvPicPr>
            <a:picLocks noChangeAspect="1"/>
          </p:cNvPicPr>
          <p:nvPr/>
        </p:nvPicPr>
        <p:blipFill>
          <a:blip r:embed="rId2" cstate="print"/>
          <a:stretch>
            <a:fillRect/>
          </a:stretch>
        </p:blipFill>
        <p:spPr>
          <a:xfrm>
            <a:off x="838200" y="628650"/>
            <a:ext cx="7467600" cy="56007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38200" y="1981200"/>
            <a:ext cx="7124700" cy="2800767"/>
          </a:xfrm>
          <a:prstGeom prst="rect">
            <a:avLst/>
          </a:prstGeom>
        </p:spPr>
        <p:txBody>
          <a:bodyPr wrap="square">
            <a:spAutoFit/>
          </a:bodyPr>
          <a:lstStyle/>
          <a:p>
            <a:pPr marL="609600" indent="-609600" algn="ctr" eaLnBrk="1" hangingPunct="1">
              <a:lnSpc>
                <a:spcPct val="200000"/>
              </a:lnSpc>
              <a:defRPr/>
            </a:pPr>
            <a:r>
              <a:rPr lang="it-IT" sz="4400" b="1" dirty="0" smtClean="0">
                <a:effectLst>
                  <a:outerShdw blurRad="38100" dist="38100" dir="2700000" algn="tl">
                    <a:srgbClr val="FFFFFF"/>
                  </a:outerShdw>
                </a:effectLst>
              </a:rPr>
              <a:t>Il figlio è un valore in sé e non un bene utile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 y="169646"/>
            <a:ext cx="8610600" cy="5955476"/>
          </a:xfrm>
          <a:prstGeom prst="rect">
            <a:avLst/>
          </a:prstGeom>
        </p:spPr>
        <p:txBody>
          <a:bodyPr wrap="square">
            <a:spAutoFit/>
          </a:bodyPr>
          <a:lstStyle/>
          <a:p>
            <a:pPr algn="just">
              <a:lnSpc>
                <a:spcPct val="150000"/>
              </a:lnSpc>
              <a:buFont typeface="Wingdings" pitchFamily="2" charset="2"/>
              <a:buChar char="Ø"/>
            </a:pPr>
            <a:r>
              <a:rPr lang="it-IT" b="1" dirty="0" smtClean="0">
                <a:solidFill>
                  <a:schemeClr val="accent4"/>
                </a:solidFill>
                <a:latin typeface="Arial" pitchFamily="34" charset="0"/>
                <a:cs typeface="Arial" pitchFamily="34" charset="0"/>
              </a:rPr>
              <a:t>  Il matrimonio non conferisce agli sposi il diritto ad avere un figlio, ma soltanto il diritto a porre quegli atti naturali che di per sé sono ordinati alla procreazione. Un vero e proprio diritto al figlio sarebbe contrario alla sua dignità e alla sua natura. </a:t>
            </a:r>
          </a:p>
          <a:p>
            <a:pPr algn="just">
              <a:lnSpc>
                <a:spcPct val="150000"/>
              </a:lnSpc>
              <a:buFont typeface="Wingdings" pitchFamily="2" charset="2"/>
              <a:buChar char="Ø"/>
            </a:pPr>
            <a:r>
              <a:rPr lang="it-IT" b="1" dirty="0" smtClean="0">
                <a:solidFill>
                  <a:schemeClr val="accent4"/>
                </a:solidFill>
                <a:latin typeface="Arial" pitchFamily="34" charset="0"/>
                <a:cs typeface="Arial" pitchFamily="34" charset="0"/>
              </a:rPr>
              <a:t>  Il figlio non è un qualche cosa di dovuto e non è può essere considerato come oggetto di proprietà: è piuttosto un “dono”, il più grande, e il più gratuito del matrimonio. A questo titolo il figlio ha il diritto di essere il frutto dell’atto specifico dell’amore coniugale dei suoi genitori e ha anche il diritto a essere rispettato come persona dal momento del suo concepimento.</a:t>
            </a:r>
          </a:p>
          <a:p>
            <a:pPr algn="just">
              <a:lnSpc>
                <a:spcPct val="150000"/>
              </a:lnSpc>
              <a:buFont typeface="Wingdings" pitchFamily="2" charset="2"/>
              <a:buChar char="Ø"/>
            </a:pPr>
            <a:r>
              <a:rPr lang="it-IT" b="1" dirty="0" smtClean="0">
                <a:solidFill>
                  <a:schemeClr val="accent4"/>
                </a:solidFill>
                <a:latin typeface="Arial" pitchFamily="34" charset="0"/>
                <a:cs typeface="Arial" pitchFamily="34" charset="0"/>
              </a:rPr>
              <a:t>  Le coppie sterili non devono dimenticare che anche quando non è possibile la procreazione, non per questo la vita coniugale perde il suo valore. La sterilità può essere occasione per gli sposi per rendere altri servizi importanti alla vita delle persone umane, quali ad esempio l’adozione, le varie forme di aiuto ad altre famiglie, ai bambini poveri o handicappati.</a:t>
            </a:r>
            <a:endParaRPr lang="it-IT" sz="2000" b="1" dirty="0">
              <a:solidFill>
                <a:schemeClr val="accent4"/>
              </a:solidFill>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feto15sett.jpg"/>
          <p:cNvPicPr>
            <a:picLocks noChangeAspect="1"/>
          </p:cNvPicPr>
          <p:nvPr/>
        </p:nvPicPr>
        <p:blipFill>
          <a:blip r:embed="rId2" cstate="print"/>
          <a:stretch>
            <a:fillRect/>
          </a:stretch>
        </p:blipFill>
        <p:spPr>
          <a:xfrm>
            <a:off x="1205363" y="823338"/>
            <a:ext cx="6733275" cy="561571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it-IT" smtClean="0">
                <a:effectLst>
                  <a:outerShdw blurRad="38100" dist="38100" dir="2700000" algn="tl">
                    <a:srgbClr val="FFFFFF"/>
                  </a:outerShdw>
                </a:effectLst>
              </a:rPr>
              <a:t>Il dibattito in genere</a:t>
            </a:r>
          </a:p>
        </p:txBody>
      </p:sp>
      <p:sp>
        <p:nvSpPr>
          <p:cNvPr id="69635" name="Rectangle 3"/>
          <p:cNvSpPr>
            <a:spLocks noGrp="1" noChangeArrowheads="1"/>
          </p:cNvSpPr>
          <p:nvPr>
            <p:ph type="body" idx="1"/>
          </p:nvPr>
        </p:nvSpPr>
        <p:spPr/>
        <p:txBody>
          <a:bodyPr/>
          <a:lstStyle/>
          <a:p>
            <a:pPr eaLnBrk="1" hangingPunct="1">
              <a:lnSpc>
                <a:spcPct val="80000"/>
              </a:lnSpc>
              <a:defRPr/>
            </a:pPr>
            <a:r>
              <a:rPr lang="it-IT" sz="2400" smtClean="0">
                <a:effectLst>
                  <a:outerShdw blurRad="38100" dist="38100" dir="2700000" algn="tl">
                    <a:srgbClr val="FFFFFF"/>
                  </a:outerShdw>
                </a:effectLst>
              </a:rPr>
              <a:t>il possibile utilizzo per fini diversi da quello procreativo degli embrioni congelati; </a:t>
            </a:r>
          </a:p>
          <a:p>
            <a:pPr eaLnBrk="1" hangingPunct="1">
              <a:lnSpc>
                <a:spcPct val="80000"/>
              </a:lnSpc>
              <a:defRPr/>
            </a:pPr>
            <a:r>
              <a:rPr lang="it-IT" sz="2400" smtClean="0">
                <a:effectLst>
                  <a:outerShdw blurRad="38100" dist="38100" dir="2700000" algn="tl">
                    <a:srgbClr val="FFFFFF"/>
                  </a:outerShdw>
                </a:effectLst>
              </a:rPr>
              <a:t>la "tentazione" di effettuare a priori una selezione degli embrioni per fini diversi da quelli strettamente legati alle condizioni di salute dell'embrione stesso; </a:t>
            </a:r>
          </a:p>
          <a:p>
            <a:pPr eaLnBrk="1" hangingPunct="1">
              <a:lnSpc>
                <a:spcPct val="80000"/>
              </a:lnSpc>
              <a:defRPr/>
            </a:pPr>
            <a:r>
              <a:rPr lang="it-IT" sz="2400" smtClean="0">
                <a:effectLst>
                  <a:outerShdw blurRad="38100" dist="38100" dir="2700000" algn="tl">
                    <a:srgbClr val="FFFFFF"/>
                  </a:outerShdw>
                </a:effectLst>
              </a:rPr>
              <a:t>la stessa diagnosi pre-impianto è assimilata da alcuni ad una sorta di "selezione della razza perfetta"; </a:t>
            </a:r>
          </a:p>
          <a:p>
            <a:pPr eaLnBrk="1" hangingPunct="1">
              <a:lnSpc>
                <a:spcPct val="80000"/>
              </a:lnSpc>
              <a:defRPr/>
            </a:pPr>
            <a:r>
              <a:rPr lang="it-IT" sz="2400" smtClean="0">
                <a:effectLst>
                  <a:outerShdw blurRad="38100" dist="38100" dir="2700000" algn="tl">
                    <a:srgbClr val="FFFFFF"/>
                  </a:outerShdw>
                </a:effectLst>
              </a:rPr>
              <a:t>la possibilità di una più o meno estesa della alterazione della paternità e della maternità; </a:t>
            </a:r>
          </a:p>
          <a:p>
            <a:pPr eaLnBrk="1" hangingPunct="1">
              <a:lnSpc>
                <a:spcPct val="80000"/>
              </a:lnSpc>
              <a:defRPr/>
            </a:pPr>
            <a:r>
              <a:rPr lang="it-IT" sz="2400" smtClean="0">
                <a:effectLst>
                  <a:outerShdw blurRad="38100" dist="38100" dir="2700000" algn="tl">
                    <a:srgbClr val="FFFFFF"/>
                  </a:outerShdw>
                </a:effectLst>
              </a:rPr>
              <a:t>l'utilizzo della fecondazione in vitro in caso di coppie omosessuali o di madri/padri single; </a:t>
            </a:r>
          </a:p>
          <a:p>
            <a:pPr eaLnBrk="1" hangingPunct="1">
              <a:lnSpc>
                <a:spcPct val="80000"/>
              </a:lnSpc>
              <a:defRPr/>
            </a:pPr>
            <a:r>
              <a:rPr lang="it-IT" sz="2400" smtClean="0">
                <a:effectLst>
                  <a:outerShdw blurRad="38100" dist="38100" dir="2700000" algn="tl">
                    <a:srgbClr val="FFFFFF"/>
                  </a:outerShdw>
                </a:effectLst>
              </a:rPr>
              <a:t>Turismo procreativo;</a:t>
            </a:r>
          </a:p>
          <a:p>
            <a:pPr eaLnBrk="1" hangingPunct="1">
              <a:lnSpc>
                <a:spcPct val="80000"/>
              </a:lnSpc>
              <a:defRPr/>
            </a:pPr>
            <a:r>
              <a:rPr lang="it-IT" sz="2400" smtClean="0">
                <a:effectLst>
                  <a:outerShdw blurRad="38100" dist="38100" dir="2700000" algn="tl">
                    <a:srgbClr val="FFFFFF"/>
                  </a:outerShdw>
                </a:effectLst>
              </a:rPr>
              <a:t>Aspetto economico e accessibilità;</a:t>
            </a:r>
          </a:p>
          <a:p>
            <a:pPr eaLnBrk="1" hangingPunct="1">
              <a:lnSpc>
                <a:spcPct val="80000"/>
              </a:lnSpc>
              <a:defRPr/>
            </a:pPr>
            <a:r>
              <a:rPr lang="it-IT" sz="2400" smtClean="0">
                <a:effectLst>
                  <a:outerShdw blurRad="38100" dist="38100" dir="2700000" algn="tl">
                    <a:srgbClr val="FFFFFF"/>
                  </a:outerShdw>
                </a:effectLst>
              </a:rPr>
              <a:t>Maternità surrogata (“utero in affitto”).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descr="0184007.42.jpg"/>
          <p:cNvPicPr>
            <a:picLocks noChangeAspect="1"/>
          </p:cNvPicPr>
          <p:nvPr/>
        </p:nvPicPr>
        <p:blipFill>
          <a:blip r:embed="rId2" cstate="print"/>
          <a:stretch>
            <a:fillRect/>
          </a:stretch>
        </p:blipFill>
        <p:spPr>
          <a:xfrm rot="1558638">
            <a:off x="5246502" y="2138347"/>
            <a:ext cx="2906626" cy="4300316"/>
          </a:xfrm>
          <a:prstGeom prst="rect">
            <a:avLst/>
          </a:prstGeom>
        </p:spPr>
      </p:pic>
      <p:sp>
        <p:nvSpPr>
          <p:cNvPr id="67586" name="Rectangle 2"/>
          <p:cNvSpPr>
            <a:spLocks noGrp="1" noChangeArrowheads="1"/>
          </p:cNvSpPr>
          <p:nvPr>
            <p:ph type="title"/>
          </p:nvPr>
        </p:nvSpPr>
        <p:spPr>
          <a:xfrm>
            <a:off x="457200" y="122238"/>
            <a:ext cx="8229600" cy="1143000"/>
          </a:xfrm>
        </p:spPr>
        <p:txBody>
          <a:bodyPr/>
          <a:lstStyle/>
          <a:p>
            <a:pPr eaLnBrk="1" hangingPunct="1">
              <a:defRPr/>
            </a:pPr>
            <a:r>
              <a:rPr lang="it-IT" smtClean="0"/>
              <a:t>Banche </a:t>
            </a:r>
          </a:p>
        </p:txBody>
      </p:sp>
      <p:sp>
        <p:nvSpPr>
          <p:cNvPr id="67587" name="Rectangle 3"/>
          <p:cNvSpPr>
            <a:spLocks noGrp="1" noChangeArrowheads="1"/>
          </p:cNvSpPr>
          <p:nvPr>
            <p:ph type="body" idx="1"/>
          </p:nvPr>
        </p:nvSpPr>
        <p:spPr>
          <a:xfrm>
            <a:off x="457200" y="1219200"/>
            <a:ext cx="8229600" cy="3200400"/>
          </a:xfrm>
        </p:spPr>
        <p:txBody>
          <a:bodyPr/>
          <a:lstStyle/>
          <a:p>
            <a:pPr eaLnBrk="1" hangingPunct="1">
              <a:lnSpc>
                <a:spcPct val="90000"/>
              </a:lnSpc>
              <a:buFont typeface="Wingdings" pitchFamily="2" charset="2"/>
              <a:buNone/>
              <a:defRPr/>
            </a:pPr>
            <a:r>
              <a:rPr lang="it-IT" sz="2800" dirty="0" smtClean="0"/>
              <a:t>In Italia: </a:t>
            </a:r>
          </a:p>
          <a:p>
            <a:pPr eaLnBrk="1" hangingPunct="1">
              <a:lnSpc>
                <a:spcPct val="90000"/>
              </a:lnSpc>
              <a:defRPr/>
            </a:pPr>
            <a:r>
              <a:rPr lang="it-IT" sz="2800" dirty="0" smtClean="0"/>
              <a:t>Del seme: a Monza, </a:t>
            </a:r>
            <a:r>
              <a:rPr lang="it-IT" sz="2800" dirty="0" err="1" smtClean="0"/>
              <a:t>osp</a:t>
            </a:r>
            <a:r>
              <a:rPr lang="it-IT" sz="2800" dirty="0" smtClean="0"/>
              <a:t>. Zucchi, per circa 30 uomini che devono subire terapie </a:t>
            </a:r>
          </a:p>
          <a:p>
            <a:pPr eaLnBrk="1" hangingPunct="1">
              <a:lnSpc>
                <a:spcPct val="90000"/>
              </a:lnSpc>
              <a:defRPr/>
            </a:pPr>
            <a:r>
              <a:rPr lang="it-IT" sz="2800" dirty="0" smtClean="0"/>
              <a:t>Degli ovuli: a Bologna, clinica privata</a:t>
            </a:r>
          </a:p>
          <a:p>
            <a:pPr eaLnBrk="1" hangingPunct="1">
              <a:lnSpc>
                <a:spcPct val="90000"/>
              </a:lnSpc>
              <a:defRPr/>
            </a:pPr>
            <a:r>
              <a:rPr lang="it-IT" sz="2800" dirty="0" smtClean="0"/>
              <a:t>Degli embrioni: a Milano, Policlinico, circa 400 embrioni. </a:t>
            </a:r>
          </a:p>
          <a:p>
            <a:pPr eaLnBrk="1" hangingPunct="1">
              <a:lnSpc>
                <a:spcPct val="90000"/>
              </a:lnSpc>
              <a:defRPr/>
            </a:pPr>
            <a:endParaRPr lang="it-IT"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Problemi morali</a:t>
            </a:r>
            <a:endParaRPr lang="it-IT" dirty="0"/>
          </a:p>
        </p:txBody>
      </p:sp>
      <p:sp>
        <p:nvSpPr>
          <p:cNvPr id="3" name="Segnaposto contenuto 2"/>
          <p:cNvSpPr>
            <a:spLocks noGrp="1"/>
          </p:cNvSpPr>
          <p:nvPr>
            <p:ph idx="1"/>
          </p:nvPr>
        </p:nvSpPr>
        <p:spPr/>
        <p:txBody>
          <a:bodyPr/>
          <a:lstStyle/>
          <a:p>
            <a:pPr marL="342900" lvl="2" indent="-342900">
              <a:lnSpc>
                <a:spcPct val="150000"/>
              </a:lnSpc>
              <a:buSzPct val="80000"/>
              <a:buFont typeface="Wingdings" pitchFamily="2" charset="2"/>
              <a:buChar char="n"/>
            </a:pPr>
            <a:r>
              <a:rPr lang="it-IT" sz="3200" dirty="0" smtClean="0">
                <a:ea typeface="+mn-ea"/>
                <a:cs typeface="+mn-cs"/>
              </a:rPr>
              <a:t>Possono nascere matrimoni tra </a:t>
            </a:r>
            <a:r>
              <a:rPr lang="it-IT" sz="3200" b="1" i="1" dirty="0" smtClean="0">
                <a:ea typeface="+mn-ea"/>
                <a:cs typeface="+mn-cs"/>
              </a:rPr>
              <a:t>consanguinei  </a:t>
            </a:r>
            <a:r>
              <a:rPr lang="it-IT" dirty="0" smtClean="0">
                <a:effectLst/>
                <a:ea typeface="+mn-ea"/>
                <a:cs typeface="+mn-cs"/>
              </a:rPr>
              <a:t>(nei casi di FMA eterologa)</a:t>
            </a:r>
            <a:endParaRPr lang="it-IT" sz="3200" dirty="0" smtClean="0">
              <a:effectLst/>
              <a:ea typeface="+mn-ea"/>
              <a:cs typeface="+mn-cs"/>
            </a:endParaRPr>
          </a:p>
          <a:p>
            <a:pPr marL="342900" lvl="2" indent="-342900">
              <a:lnSpc>
                <a:spcPct val="200000"/>
              </a:lnSpc>
              <a:buSzPct val="80000"/>
              <a:buFont typeface="Wingdings" pitchFamily="2" charset="2"/>
              <a:buChar char="n"/>
            </a:pPr>
            <a:r>
              <a:rPr lang="it-IT" sz="3200" dirty="0" smtClean="0">
                <a:ea typeface="+mn-ea"/>
                <a:cs typeface="+mn-cs"/>
              </a:rPr>
              <a:t>Sovrannumero degli embrioni </a:t>
            </a:r>
            <a:r>
              <a:rPr lang="it-IT" dirty="0" smtClean="0">
                <a:effectLst/>
              </a:rPr>
              <a:t>(nella FIVET)</a:t>
            </a:r>
            <a:endParaRPr lang="it-IT" sz="3200" dirty="0" smtClean="0">
              <a:ea typeface="+mn-ea"/>
              <a:cs typeface="+mn-cs"/>
            </a:endParaRPr>
          </a:p>
          <a:p>
            <a:pPr>
              <a:lnSpc>
                <a:spcPct val="200000"/>
              </a:lnSpc>
            </a:pPr>
            <a:r>
              <a:rPr lang="it-IT" dirty="0" smtClean="0"/>
              <a:t>Dignità dell’embrione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metodo-billings.jpg"/>
          <p:cNvPicPr>
            <a:picLocks noChangeAspect="1"/>
          </p:cNvPicPr>
          <p:nvPr/>
        </p:nvPicPr>
        <p:blipFill>
          <a:blip r:embed="rId2" cstate="print"/>
          <a:stretch>
            <a:fillRect/>
          </a:stretch>
        </p:blipFill>
        <p:spPr>
          <a:xfrm>
            <a:off x="984926" y="1295400"/>
            <a:ext cx="7174149" cy="4495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metodi FMA</a:t>
            </a:r>
            <a:endParaRPr lang="it-IT" dirty="0"/>
          </a:p>
        </p:txBody>
      </p:sp>
      <p:sp>
        <p:nvSpPr>
          <p:cNvPr id="3" name="Freccia a destra rientrata 2"/>
          <p:cNvSpPr/>
          <p:nvPr/>
        </p:nvSpPr>
        <p:spPr>
          <a:xfrm>
            <a:off x="990600" y="2590800"/>
            <a:ext cx="9906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2133600" y="2281535"/>
            <a:ext cx="5334000" cy="1077218"/>
          </a:xfrm>
          <a:prstGeom prst="rect">
            <a:avLst/>
          </a:prstGeom>
          <a:noFill/>
        </p:spPr>
        <p:txBody>
          <a:bodyPr wrap="square" rtlCol="0">
            <a:spAutoFit/>
          </a:bodyPr>
          <a:lstStyle/>
          <a:p>
            <a:r>
              <a:rPr lang="it-IT" sz="3200" b="1" dirty="0" smtClean="0"/>
              <a:t>Inseminazione </a:t>
            </a:r>
          </a:p>
          <a:p>
            <a:r>
              <a:rPr lang="it-IT" sz="3200" b="1" dirty="0" smtClean="0"/>
              <a:t>artificiale</a:t>
            </a:r>
            <a:endParaRPr lang="it-IT" sz="3200" b="1" dirty="0"/>
          </a:p>
        </p:txBody>
      </p:sp>
      <p:sp>
        <p:nvSpPr>
          <p:cNvPr id="6" name="CasellaDiTesto 5"/>
          <p:cNvSpPr txBox="1"/>
          <p:nvPr/>
        </p:nvSpPr>
        <p:spPr>
          <a:xfrm>
            <a:off x="2133600" y="4747736"/>
            <a:ext cx="5943600" cy="1384995"/>
          </a:xfrm>
          <a:prstGeom prst="rect">
            <a:avLst/>
          </a:prstGeom>
          <a:noFill/>
        </p:spPr>
        <p:txBody>
          <a:bodyPr wrap="square" rtlCol="0">
            <a:spAutoFit/>
          </a:bodyPr>
          <a:lstStyle/>
          <a:p>
            <a:pPr>
              <a:lnSpc>
                <a:spcPct val="150000"/>
              </a:lnSpc>
            </a:pPr>
            <a:r>
              <a:rPr lang="it-IT" sz="3200" b="1" dirty="0" smtClean="0"/>
              <a:t>FIVET</a:t>
            </a:r>
            <a:r>
              <a:rPr lang="it-IT" sz="2400" b="1" dirty="0" smtClean="0"/>
              <a:t> (fecondazione in vitro con                     	       </a:t>
            </a:r>
            <a:r>
              <a:rPr lang="it-IT" sz="2400" b="1" dirty="0" err="1" smtClean="0"/>
              <a:t>embrio-transfer</a:t>
            </a:r>
            <a:r>
              <a:rPr lang="it-IT" sz="2400" b="1" dirty="0" smtClean="0"/>
              <a:t>)</a:t>
            </a:r>
            <a:endParaRPr lang="it-IT" b="1" dirty="0" smtClean="0"/>
          </a:p>
        </p:txBody>
      </p:sp>
      <p:sp>
        <p:nvSpPr>
          <p:cNvPr id="10" name="Freccia a destra rientrata 9"/>
          <p:cNvSpPr/>
          <p:nvPr/>
        </p:nvSpPr>
        <p:spPr>
          <a:xfrm>
            <a:off x="1066800" y="4953000"/>
            <a:ext cx="9906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descr="Spermatozoo200.jpg"/>
          <p:cNvPicPr>
            <a:picLocks noChangeAspect="1"/>
          </p:cNvPicPr>
          <p:nvPr/>
        </p:nvPicPr>
        <p:blipFill>
          <a:blip r:embed="rId2" cstate="print"/>
          <a:stretch>
            <a:fillRect/>
          </a:stretch>
        </p:blipFill>
        <p:spPr>
          <a:xfrm>
            <a:off x="6096000" y="1257300"/>
            <a:ext cx="2895600" cy="3619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I metodi FMA</a:t>
            </a:r>
            <a:endParaRPr lang="it-IT" dirty="0"/>
          </a:p>
        </p:txBody>
      </p:sp>
      <p:pic>
        <p:nvPicPr>
          <p:cNvPr id="8" name="Segnaposto contenuto 7" descr="insem_art.jpg"/>
          <p:cNvPicPr>
            <a:picLocks noGrp="1" noChangeAspect="1"/>
          </p:cNvPicPr>
          <p:nvPr>
            <p:ph sz="half" idx="1"/>
          </p:nvPr>
        </p:nvPicPr>
        <p:blipFill>
          <a:blip r:embed="rId2" cstate="print"/>
          <a:stretch>
            <a:fillRect/>
          </a:stretch>
        </p:blipFill>
        <p:spPr>
          <a:xfrm>
            <a:off x="457200" y="2235504"/>
            <a:ext cx="4038600" cy="3225192"/>
          </a:xfrm>
          <a:prstGeom prst="rect">
            <a:avLst/>
          </a:prstGeom>
          <a:ln>
            <a:noFill/>
          </a:ln>
          <a:effectLst>
            <a:outerShdw blurRad="292100" dist="139700" dir="2700000" algn="tl" rotWithShape="0">
              <a:srgbClr val="333333">
                <a:alpha val="65000"/>
              </a:srgbClr>
            </a:outerShdw>
          </a:effectLst>
        </p:spPr>
      </p:pic>
      <p:pic>
        <p:nvPicPr>
          <p:cNvPr id="11" name="Segnaposto contenuto 10" descr="fivet1.jpg"/>
          <p:cNvPicPr>
            <a:picLocks noGrp="1" noChangeAspect="1"/>
          </p:cNvPicPr>
          <p:nvPr>
            <p:ph sz="half" idx="2"/>
          </p:nvPr>
        </p:nvPicPr>
        <p:blipFill>
          <a:blip r:embed="rId3" cstate="print"/>
          <a:stretch>
            <a:fillRect/>
          </a:stretch>
        </p:blipFill>
        <p:spPr>
          <a:xfrm>
            <a:off x="4648200" y="1907146"/>
            <a:ext cx="4038600" cy="388190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01762"/>
          </a:xfrm>
        </p:spPr>
        <p:txBody>
          <a:bodyPr/>
          <a:lstStyle/>
          <a:p>
            <a:r>
              <a:rPr lang="it-IT" dirty="0" smtClean="0">
                <a:effectLst>
                  <a:outerShdw blurRad="38100" dist="38100" dir="2700000" algn="tl">
                    <a:srgbClr val="FFFFFF"/>
                  </a:outerShdw>
                </a:effectLst>
                <a:latin typeface="Arial Black" pitchFamily="34" charset="0"/>
              </a:rPr>
              <a:t>La fecondazione</a:t>
            </a:r>
            <a:br>
              <a:rPr lang="it-IT" dirty="0" smtClean="0">
                <a:effectLst>
                  <a:outerShdw blurRad="38100" dist="38100" dir="2700000" algn="tl">
                    <a:srgbClr val="FFFFFF"/>
                  </a:outerShdw>
                </a:effectLst>
                <a:latin typeface="Arial Black" pitchFamily="34" charset="0"/>
              </a:rPr>
            </a:br>
            <a:r>
              <a:rPr lang="it-IT" dirty="0" smtClean="0">
                <a:effectLst>
                  <a:outerShdw blurRad="38100" dist="38100" dir="2700000" algn="tl">
                    <a:srgbClr val="FFFFFF"/>
                  </a:outerShdw>
                </a:effectLst>
                <a:latin typeface="Arial Black" pitchFamily="34" charset="0"/>
              </a:rPr>
              <a:t>medicalmente assistita</a:t>
            </a:r>
            <a:endParaRPr lang="it-IT" dirty="0"/>
          </a:p>
        </p:txBody>
      </p:sp>
      <p:sp>
        <p:nvSpPr>
          <p:cNvPr id="3" name="CasellaDiTesto 2"/>
          <p:cNvSpPr txBox="1"/>
          <p:nvPr/>
        </p:nvSpPr>
        <p:spPr>
          <a:xfrm>
            <a:off x="5410200" y="3429000"/>
            <a:ext cx="2362200" cy="523220"/>
          </a:xfrm>
          <a:prstGeom prst="rect">
            <a:avLst/>
          </a:prstGeom>
          <a:noFill/>
        </p:spPr>
        <p:txBody>
          <a:bodyPr wrap="square" rtlCol="0">
            <a:spAutoFit/>
          </a:bodyPr>
          <a:lstStyle/>
          <a:p>
            <a:r>
              <a:rPr lang="it-IT" sz="2800" b="1" dirty="0" smtClean="0"/>
              <a:t>eterologa</a:t>
            </a:r>
          </a:p>
        </p:txBody>
      </p:sp>
      <p:sp>
        <p:nvSpPr>
          <p:cNvPr id="4" name="Freccia in giù 3"/>
          <p:cNvSpPr/>
          <p:nvPr/>
        </p:nvSpPr>
        <p:spPr>
          <a:xfrm>
            <a:off x="1905000" y="22098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6096000" y="22860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219200" y="3429000"/>
            <a:ext cx="1846980" cy="523220"/>
          </a:xfrm>
          <a:prstGeom prst="rect">
            <a:avLst/>
          </a:prstGeom>
        </p:spPr>
        <p:txBody>
          <a:bodyPr wrap="none">
            <a:spAutoFit/>
          </a:bodyPr>
          <a:lstStyle/>
          <a:p>
            <a:r>
              <a:rPr lang="it-IT" sz="2800" b="1" dirty="0" smtClean="0"/>
              <a:t>omologa </a:t>
            </a:r>
            <a:endParaRPr lang="it-IT" sz="2800" dirty="0"/>
          </a:p>
        </p:txBody>
      </p:sp>
      <p:sp>
        <p:nvSpPr>
          <p:cNvPr id="7" name="CasellaDiTesto 6"/>
          <p:cNvSpPr txBox="1"/>
          <p:nvPr/>
        </p:nvSpPr>
        <p:spPr>
          <a:xfrm>
            <a:off x="5334000" y="4267200"/>
            <a:ext cx="2133600" cy="2113399"/>
          </a:xfrm>
          <a:prstGeom prst="rect">
            <a:avLst/>
          </a:prstGeom>
          <a:noFill/>
        </p:spPr>
        <p:txBody>
          <a:bodyPr wrap="square" rtlCol="0">
            <a:spAutoFit/>
          </a:bodyPr>
          <a:lstStyle/>
          <a:p>
            <a:pPr algn="ctr">
              <a:lnSpc>
                <a:spcPct val="150000"/>
              </a:lnSpc>
            </a:pPr>
            <a:r>
              <a:rPr lang="it-IT" b="1" dirty="0" smtClean="0"/>
              <a:t>da gameti provenienti almeno da un donatore diverso dalla coppia</a:t>
            </a:r>
            <a:endParaRPr lang="it-IT" dirty="0"/>
          </a:p>
        </p:txBody>
      </p:sp>
      <p:sp>
        <p:nvSpPr>
          <p:cNvPr id="8" name="CasellaDiTesto 7"/>
          <p:cNvSpPr txBox="1"/>
          <p:nvPr/>
        </p:nvSpPr>
        <p:spPr>
          <a:xfrm>
            <a:off x="1066800" y="4209871"/>
            <a:ext cx="1905000" cy="1697901"/>
          </a:xfrm>
          <a:prstGeom prst="rect">
            <a:avLst/>
          </a:prstGeom>
          <a:noFill/>
        </p:spPr>
        <p:txBody>
          <a:bodyPr wrap="square" rtlCol="0">
            <a:spAutoFit/>
          </a:bodyPr>
          <a:lstStyle/>
          <a:p>
            <a:pPr algn="ctr">
              <a:lnSpc>
                <a:spcPct val="150000"/>
              </a:lnSpc>
            </a:pPr>
            <a:r>
              <a:rPr lang="it-IT" b="1" dirty="0" smtClean="0"/>
              <a:t>da gameti provenienti dalla stessa coppia</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Immagine 4" descr="procre_ass.jpg"/>
          <p:cNvPicPr>
            <a:picLocks noChangeAspect="1"/>
          </p:cNvPicPr>
          <p:nvPr/>
        </p:nvPicPr>
        <p:blipFill>
          <a:blip r:embed="rId2" cstate="print"/>
          <a:stretch>
            <a:fillRect/>
          </a:stretch>
        </p:blipFill>
        <p:spPr>
          <a:xfrm>
            <a:off x="457200" y="990600"/>
            <a:ext cx="8229600" cy="5486400"/>
          </a:xfrm>
          <a:prstGeom prst="rect">
            <a:avLst/>
          </a:prstGeom>
          <a:ln>
            <a:noFill/>
          </a:ln>
          <a:effectLst>
            <a:outerShdw blurRad="292100" dist="139700" dir="2700000" algn="tl" rotWithShape="0">
              <a:srgbClr val="333333">
                <a:alpha val="65000"/>
              </a:srgbClr>
            </a:outerShdw>
          </a:effectLst>
        </p:spPr>
      </p:pic>
      <p:sp>
        <p:nvSpPr>
          <p:cNvPr id="3" name="Titolo 2"/>
          <p:cNvSpPr>
            <a:spLocks noGrp="1"/>
          </p:cNvSpPr>
          <p:nvPr>
            <p:ph type="title"/>
          </p:nvPr>
        </p:nvSpPr>
        <p:spPr/>
        <p:txBody>
          <a:bodyPr/>
          <a:lstStyle/>
          <a:p>
            <a:r>
              <a:rPr lang="it-IT" dirty="0" smtClean="0"/>
              <a:t>Problemi etici</a:t>
            </a:r>
            <a:endParaRPr lang="it-IT" dirty="0"/>
          </a:p>
        </p:txBody>
      </p:sp>
      <p:sp>
        <p:nvSpPr>
          <p:cNvPr id="4" name="Rectangle 2"/>
          <p:cNvSpPr txBox="1">
            <a:spLocks noChangeArrowheads="1"/>
          </p:cNvSpPr>
          <p:nvPr/>
        </p:nvSpPr>
        <p:spPr bwMode="auto">
          <a:xfrm>
            <a:off x="457200" y="1371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0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Diversi sono i modelli di riferimento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it-IT" dirty="0" smtClean="0">
                <a:effectLst>
                  <a:outerShdw blurRad="38100" dist="38100" dir="2700000" algn="tl">
                    <a:srgbClr val="FFFFFF"/>
                  </a:outerShdw>
                </a:effectLst>
              </a:rPr>
              <a:t>Etica </a:t>
            </a:r>
            <a:r>
              <a:rPr lang="it-IT" dirty="0" err="1" smtClean="0">
                <a:effectLst>
                  <a:outerShdw blurRad="38100" dist="38100" dir="2700000" algn="tl">
                    <a:srgbClr val="FFFFFF"/>
                  </a:outerShdw>
                </a:effectLst>
              </a:rPr>
              <a:t>soggettivistica-libertaria</a:t>
            </a:r>
            <a:endParaRPr lang="it-IT" dirty="0" smtClean="0">
              <a:effectLst>
                <a:outerShdw blurRad="38100" dist="38100" dir="2700000" algn="tl">
                  <a:srgbClr val="FFFFFF"/>
                </a:outerShdw>
              </a:effectLst>
            </a:endParaRPr>
          </a:p>
        </p:txBody>
      </p:sp>
      <p:sp>
        <p:nvSpPr>
          <p:cNvPr id="55299" name="Rectangle 3"/>
          <p:cNvSpPr>
            <a:spLocks noGrp="1" noChangeArrowheads="1"/>
          </p:cNvSpPr>
          <p:nvPr>
            <p:ph type="body" idx="1"/>
          </p:nvPr>
        </p:nvSpPr>
        <p:spPr/>
        <p:txBody>
          <a:bodyPr/>
          <a:lstStyle/>
          <a:p>
            <a:pPr algn="just" eaLnBrk="1" hangingPunct="1">
              <a:defRPr/>
            </a:pPr>
            <a:r>
              <a:rPr lang="it-IT" dirty="0" smtClean="0">
                <a:effectLst>
                  <a:outerShdw blurRad="38100" dist="38100" dir="2700000" algn="tl">
                    <a:srgbClr val="FFFFFF"/>
                  </a:outerShdw>
                </a:effectLst>
              </a:rPr>
              <a:t>“Ognuno è libero di fare quello che vuole perché è sovrano”.</a:t>
            </a:r>
          </a:p>
          <a:p>
            <a:pPr algn="just" eaLnBrk="1" hangingPunct="1">
              <a:defRPr/>
            </a:pPr>
            <a:r>
              <a:rPr lang="it-IT" dirty="0" smtClean="0">
                <a:effectLst>
                  <a:outerShdw blurRad="38100" dist="38100" dir="2700000" algn="tl">
                    <a:srgbClr val="FFFFFF"/>
                  </a:outerShdw>
                </a:effectLst>
              </a:rPr>
              <a:t>Pone la libertà come valore primario.</a:t>
            </a:r>
          </a:p>
          <a:p>
            <a:pPr algn="just" eaLnBrk="1" hangingPunct="1">
              <a:defRPr/>
            </a:pPr>
            <a:r>
              <a:rPr lang="it-IT" dirty="0" smtClean="0">
                <a:effectLst>
                  <a:outerShdw blurRad="38100" dist="38100" dir="2700000" algn="tl">
                    <a:srgbClr val="FFFFFF"/>
                  </a:outerShdw>
                </a:effectLst>
              </a:rPr>
              <a:t>Esasperazione dell’individualismo.</a:t>
            </a:r>
          </a:p>
          <a:p>
            <a:pPr algn="just" eaLnBrk="1" hangingPunct="1">
              <a:buFont typeface="Wingdings" pitchFamily="2" charset="2"/>
              <a:buNone/>
              <a:defRPr/>
            </a:pPr>
            <a:endParaRPr lang="it-IT" dirty="0" smtClean="0">
              <a:effectLst>
                <a:outerShdw blurRad="38100" dist="38100" dir="2700000" algn="tl">
                  <a:srgbClr val="FFFFFF"/>
                </a:outerShdw>
              </a:effectLst>
            </a:endParaRPr>
          </a:p>
          <a:p>
            <a:pPr lvl="1" algn="just" eaLnBrk="1" hangingPunct="1">
              <a:buFontTx/>
              <a:buNone/>
              <a:defRPr/>
            </a:pPr>
            <a:r>
              <a:rPr lang="it-IT" dirty="0" smtClean="0">
                <a:effectLst>
                  <a:outerShdw blurRad="38100" dist="38100" dir="2700000" algn="tl">
                    <a:srgbClr val="FFFFFF"/>
                  </a:outerShdw>
                </a:effectLst>
                <a:sym typeface="Wingdings 3" pitchFamily="18" charset="2"/>
              </a:rPr>
              <a:t></a:t>
            </a:r>
            <a:r>
              <a:rPr lang="it-IT" dirty="0" smtClean="0">
                <a:effectLst>
                  <a:outerShdw blurRad="38100" dist="38100" dir="2700000" algn="tl">
                    <a:srgbClr val="FFFFFF"/>
                  </a:outerShdw>
                </a:effectLst>
              </a:rPr>
              <a:t>La fecondazione è un diritto che spetta a ogni individuo e pertanto non può, in linea di principio, essere limitato.</a:t>
            </a:r>
          </a:p>
          <a:p>
            <a:pPr eaLnBrk="1" hangingPunct="1">
              <a:defRPr/>
            </a:pPr>
            <a:endParaRPr lang="it-IT" dirty="0" smtClean="0">
              <a:effectLst>
                <a:outerShdw blurRad="38100" dist="38100" dir="2700000" algn="tl">
                  <a:srgbClr val="FFFFFF"/>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it-IT" dirty="0" smtClean="0">
                <a:effectLst>
                  <a:outerShdw blurRad="38100" dist="38100" dir="2700000" algn="tl">
                    <a:srgbClr val="FFFFFF"/>
                  </a:outerShdw>
                </a:effectLst>
              </a:rPr>
              <a:t>Etica utilitaristica</a:t>
            </a:r>
          </a:p>
        </p:txBody>
      </p:sp>
      <p:sp>
        <p:nvSpPr>
          <p:cNvPr id="56323" name="Rectangle 3"/>
          <p:cNvSpPr>
            <a:spLocks noGrp="1" noChangeArrowheads="1"/>
          </p:cNvSpPr>
          <p:nvPr>
            <p:ph type="body" idx="1"/>
          </p:nvPr>
        </p:nvSpPr>
        <p:spPr>
          <a:xfrm>
            <a:off x="457200" y="1600200"/>
            <a:ext cx="8229600" cy="4876800"/>
          </a:xfrm>
        </p:spPr>
        <p:txBody>
          <a:bodyPr/>
          <a:lstStyle/>
          <a:p>
            <a:pPr eaLnBrk="1" hangingPunct="1">
              <a:defRPr/>
            </a:pPr>
            <a:r>
              <a:rPr lang="it-IT" dirty="0" smtClean="0">
                <a:effectLst>
                  <a:outerShdw blurRad="38100" dist="38100" dir="2700000" algn="tl">
                    <a:srgbClr val="FFFFFF"/>
                  </a:outerShdw>
                </a:effectLst>
              </a:rPr>
              <a:t>“È eticamente lecito tutto quello che è utile e opportuno”.</a:t>
            </a:r>
          </a:p>
          <a:p>
            <a:pPr eaLnBrk="1" hangingPunct="1">
              <a:defRPr/>
            </a:pPr>
            <a:r>
              <a:rPr lang="it-IT" dirty="0" smtClean="0">
                <a:effectLst>
                  <a:outerShdw blurRad="38100" dist="38100" dir="2700000" algn="tl">
                    <a:srgbClr val="FFFFFF"/>
                  </a:outerShdw>
                </a:effectLst>
              </a:rPr>
              <a:t>Pone al centro l’individuo e la sua soddisfazione personale.</a:t>
            </a:r>
          </a:p>
          <a:p>
            <a:pPr eaLnBrk="1" hangingPunct="1">
              <a:defRPr/>
            </a:pPr>
            <a:r>
              <a:rPr lang="it-IT" dirty="0" smtClean="0">
                <a:effectLst>
                  <a:outerShdw blurRad="38100" dist="38100" dir="2700000" algn="tl">
                    <a:srgbClr val="FFFFFF"/>
                  </a:outerShdw>
                </a:effectLst>
              </a:rPr>
              <a:t>Bene = utile.</a:t>
            </a:r>
          </a:p>
          <a:p>
            <a:pPr eaLnBrk="1" hangingPunct="1">
              <a:buNone/>
              <a:defRPr/>
            </a:pPr>
            <a:endParaRPr lang="it-IT" sz="1800" dirty="0" smtClean="0">
              <a:effectLst>
                <a:outerShdw blurRad="38100" dist="38100" dir="2700000" algn="tl">
                  <a:srgbClr val="FFFFFF"/>
                </a:outerShdw>
              </a:effectLst>
              <a:sym typeface="Wingdings 3" pitchFamily="18" charset="2"/>
            </a:endParaRPr>
          </a:p>
          <a:p>
            <a:pPr eaLnBrk="1" hangingPunct="1">
              <a:buFont typeface="Wingdings" pitchFamily="2" charset="2"/>
              <a:buNone/>
              <a:defRPr/>
            </a:pPr>
            <a:r>
              <a:rPr lang="it-IT" dirty="0" smtClean="0">
                <a:effectLst>
                  <a:outerShdw blurRad="38100" dist="38100" dir="2700000" algn="tl">
                    <a:srgbClr val="FFFFFF"/>
                  </a:outerShdw>
                </a:effectLst>
                <a:sym typeface="Wingdings 3" pitchFamily="18" charset="2"/>
              </a:rPr>
              <a:t>La fecondazione assistita non può essere vietata ma va regolamentata considerando l’utile in tutti i suoi aspetti (es. economico)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nditura">
  <a:themeElements>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994</TotalTime>
  <Words>1259</Words>
  <Application>Microsoft Office PowerPoint</Application>
  <PresentationFormat>Presentazione su schermo (4:3)</PresentationFormat>
  <Paragraphs>117</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Fenditura</vt:lpstr>
      <vt:lpstr>La fecondazione medicalmente assistita</vt:lpstr>
      <vt:lpstr>Indagine sulla fecondazione assistita</vt:lpstr>
      <vt:lpstr>Diapositiva 3</vt:lpstr>
      <vt:lpstr>I metodi FMA</vt:lpstr>
      <vt:lpstr>I metodi FMA</vt:lpstr>
      <vt:lpstr>La fecondazione medicalmente assistita</vt:lpstr>
      <vt:lpstr>Problemi etici</vt:lpstr>
      <vt:lpstr>Etica soggettivistica-libertaria</vt:lpstr>
      <vt:lpstr>Etica utilitaristica</vt:lpstr>
      <vt:lpstr>Diapositiva 10</vt:lpstr>
      <vt:lpstr>Etica tecnico-scientifica</vt:lpstr>
      <vt:lpstr>Diapositiva 12</vt:lpstr>
      <vt:lpstr>Etica della responsabilità</vt:lpstr>
      <vt:lpstr>Etica personalistica</vt:lpstr>
      <vt:lpstr>Etica religiosa</vt:lpstr>
      <vt:lpstr> CHIESA CATTOLICA</vt:lpstr>
      <vt:lpstr>Diapositiva 17</vt:lpstr>
      <vt:lpstr>Le altre religioni</vt:lpstr>
      <vt:lpstr>La legge 40/2004 (a marzo 2009 sentenza della Corte Costituzionale)</vt:lpstr>
      <vt:lpstr>All’estero… (qualche esempio)</vt:lpstr>
      <vt:lpstr>Esiste un “diritto” a procreare?</vt:lpstr>
      <vt:lpstr>Diapositiva 22</vt:lpstr>
      <vt:lpstr>Diapositiva 23</vt:lpstr>
      <vt:lpstr>Diapositiva 24</vt:lpstr>
      <vt:lpstr>Diapositiva 25</vt:lpstr>
      <vt:lpstr>Diapositiva 26</vt:lpstr>
      <vt:lpstr>Il dibattito in genere</vt:lpstr>
      <vt:lpstr>Banche </vt:lpstr>
      <vt:lpstr>Problemi morali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Enzo</cp:lastModifiedBy>
  <cp:revision>37</cp:revision>
  <cp:lastPrinted>1601-01-01T00:00:00Z</cp:lastPrinted>
  <dcterms:created xsi:type="dcterms:W3CDTF">1601-01-01T00:00:00Z</dcterms:created>
  <dcterms:modified xsi:type="dcterms:W3CDTF">2013-01-21T23:06:42Z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